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8" r:id="rId1"/>
  </p:sldMasterIdLst>
  <p:notesMasterIdLst>
    <p:notesMasterId r:id="rId18"/>
  </p:notesMasterIdLst>
  <p:sldIdLst>
    <p:sldId id="256" r:id="rId2"/>
    <p:sldId id="258" r:id="rId3"/>
    <p:sldId id="284" r:id="rId4"/>
    <p:sldId id="265" r:id="rId5"/>
    <p:sldId id="264" r:id="rId6"/>
    <p:sldId id="281" r:id="rId7"/>
    <p:sldId id="280" r:id="rId8"/>
    <p:sldId id="287" r:id="rId9"/>
    <p:sldId id="285" r:id="rId10"/>
    <p:sldId id="283" r:id="rId11"/>
    <p:sldId id="267" r:id="rId12"/>
    <p:sldId id="276" r:id="rId13"/>
    <p:sldId id="286" r:id="rId14"/>
    <p:sldId id="260" r:id="rId15"/>
    <p:sldId id="271" r:id="rId16"/>
    <p:sldId id="288" r:id="rId17"/>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D1434"/>
    <a:srgbClr val="CF71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37" autoAdjust="0"/>
    <p:restoredTop sz="76866" autoAdjust="0"/>
  </p:normalViewPr>
  <p:slideViewPr>
    <p:cSldViewPr snapToGrid="0">
      <p:cViewPr varScale="1">
        <p:scale>
          <a:sx n="85" d="100"/>
          <a:sy n="85" d="100"/>
        </p:scale>
        <p:origin x="384"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10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Annual Sales by Region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2016</c:v>
                </c:pt>
              </c:strCache>
            </c:strRef>
          </c:tx>
          <c:spPr>
            <a:pattFill prst="dkHorz">
              <a:fgClr>
                <a:schemeClr val="accent1"/>
              </a:fgClr>
              <a:bgClr>
                <a:schemeClr val="bg1"/>
              </a:bgClr>
            </a:pattFill>
            <a:ln>
              <a:noFill/>
            </a:ln>
            <a:effectLst/>
          </c:spPr>
          <c:invertIfNegative val="0"/>
          <c:cat>
            <c:strRef>
              <c:f>Sheet1!$A$2:$A$4</c:f>
              <c:strCache>
                <c:ptCount val="3"/>
                <c:pt idx="0">
                  <c:v>North</c:v>
                </c:pt>
                <c:pt idx="1">
                  <c:v>South</c:v>
                </c:pt>
                <c:pt idx="2">
                  <c:v>West</c:v>
                </c:pt>
              </c:strCache>
            </c:strRef>
          </c:cat>
          <c:val>
            <c:numRef>
              <c:f>Sheet1!$B$2:$B$4</c:f>
              <c:numCache>
                <c:formatCode>"$"#,##0</c:formatCode>
                <c:ptCount val="3"/>
                <c:pt idx="0">
                  <c:v>1850500</c:v>
                </c:pt>
                <c:pt idx="1">
                  <c:v>1050000</c:v>
                </c:pt>
                <c:pt idx="2">
                  <c:v>2875000</c:v>
                </c:pt>
              </c:numCache>
            </c:numRef>
          </c:val>
          <c:extLst>
            <c:ext xmlns:c16="http://schemas.microsoft.com/office/drawing/2014/chart" uri="{C3380CC4-5D6E-409C-BE32-E72D297353CC}">
              <c16:uniqueId val="{00000000-E642-4148-B20B-52FCB380CFA1}"/>
            </c:ext>
          </c:extLst>
        </c:ser>
        <c:ser>
          <c:idx val="1"/>
          <c:order val="1"/>
          <c:tx>
            <c:strRef>
              <c:f>Sheet1!$C$1</c:f>
              <c:strCache>
                <c:ptCount val="1"/>
                <c:pt idx="0">
                  <c:v>2017</c:v>
                </c:pt>
              </c:strCache>
            </c:strRef>
          </c:tx>
          <c:spPr>
            <a:solidFill>
              <a:srgbClr val="CF71A2"/>
            </a:solidFill>
            <a:ln>
              <a:noFill/>
            </a:ln>
            <a:effectLst/>
          </c:spPr>
          <c:invertIfNegative val="0"/>
          <c:cat>
            <c:strRef>
              <c:f>Sheet1!$A$2:$A$4</c:f>
              <c:strCache>
                <c:ptCount val="3"/>
                <c:pt idx="0">
                  <c:v>North</c:v>
                </c:pt>
                <c:pt idx="1">
                  <c:v>South</c:v>
                </c:pt>
                <c:pt idx="2">
                  <c:v>West</c:v>
                </c:pt>
              </c:strCache>
            </c:strRef>
          </c:cat>
          <c:val>
            <c:numRef>
              <c:f>Sheet1!$C$2:$C$4</c:f>
              <c:numCache>
                <c:formatCode>"$"#,##0</c:formatCode>
                <c:ptCount val="3"/>
                <c:pt idx="0">
                  <c:v>2175000</c:v>
                </c:pt>
                <c:pt idx="1">
                  <c:v>1650000</c:v>
                </c:pt>
                <c:pt idx="2">
                  <c:v>3100000</c:v>
                </c:pt>
              </c:numCache>
            </c:numRef>
          </c:val>
          <c:extLst>
            <c:ext xmlns:c16="http://schemas.microsoft.com/office/drawing/2014/chart" uri="{C3380CC4-5D6E-409C-BE32-E72D297353CC}">
              <c16:uniqueId val="{00000001-E642-4148-B20B-52FCB380CFA1}"/>
            </c:ext>
          </c:extLst>
        </c:ser>
        <c:dLbls>
          <c:showLegendKey val="0"/>
          <c:showVal val="0"/>
          <c:showCatName val="0"/>
          <c:showSerName val="0"/>
          <c:showPercent val="0"/>
          <c:showBubbleSize val="0"/>
        </c:dLbls>
        <c:gapWidth val="219"/>
        <c:axId val="460127456"/>
        <c:axId val="460122360"/>
      </c:barChart>
      <c:catAx>
        <c:axId val="46012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2360"/>
        <c:crosses val="autoZero"/>
        <c:auto val="1"/>
        <c:lblAlgn val="ctr"/>
        <c:lblOffset val="100"/>
        <c:noMultiLvlLbl val="0"/>
      </c:catAx>
      <c:valAx>
        <c:axId val="46012236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0127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a:defRPr sz="1200"/>
            </a:lvl1pPr>
          </a:lstStyle>
          <a:p>
            <a:fld id="{101CC86C-AAB2-485D-A339-2B9C3290D0C2}" type="datetimeFigureOut">
              <a:rPr lang="en-US" smtClean="0"/>
              <a:t>8/14/2018</a:t>
            </a:fld>
            <a:endParaRPr lang="en-US"/>
          </a:p>
        </p:txBody>
      </p:sp>
      <p:sp>
        <p:nvSpPr>
          <p:cNvPr id="4" name="Slide Image Placeholder 3"/>
          <p:cNvSpPr>
            <a:spLocks noGrp="1" noRot="1" noChangeAspect="1"/>
          </p:cNvSpPr>
          <p:nvPr>
            <p:ph type="sldImg" idx="2"/>
          </p:nvPr>
        </p:nvSpPr>
        <p:spPr>
          <a:xfrm>
            <a:off x="733425" y="1154113"/>
            <a:ext cx="5543550"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45000"/>
            <a:ext cx="5607050" cy="36369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3550"/>
          </a:xfrm>
          <a:prstGeom prst="rect">
            <a:avLst/>
          </a:prstGeom>
        </p:spPr>
        <p:txBody>
          <a:bodyPr vert="horz" lIns="91440" tIns="45720" rIns="91440" bIns="45720" rtlCol="0" anchor="b"/>
          <a:lstStyle>
            <a:lvl1pPr algn="r">
              <a:defRPr sz="1200"/>
            </a:lvl1pPr>
          </a:lstStyle>
          <a:p>
            <a:fld id="{96BF29B8-886D-4A0C-A6B6-842439A9A941}" type="slidenum">
              <a:rPr lang="en-US" smtClean="0"/>
              <a:t>‹#›</a:t>
            </a:fld>
            <a:endParaRPr lang="en-US"/>
          </a:p>
        </p:txBody>
      </p:sp>
    </p:spTree>
    <p:extLst>
      <p:ext uri="{BB962C8B-B14F-4D97-AF65-F5344CB8AC3E}">
        <p14:creationId xmlns:p14="http://schemas.microsoft.com/office/powerpoint/2010/main" val="249397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1</a:t>
            </a:fld>
            <a:endParaRPr lang="en-US"/>
          </a:p>
        </p:txBody>
      </p:sp>
    </p:spTree>
    <p:extLst>
      <p:ext uri="{BB962C8B-B14F-4D97-AF65-F5344CB8AC3E}">
        <p14:creationId xmlns:p14="http://schemas.microsoft.com/office/powerpoint/2010/main" val="118013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F29B8-886D-4A0C-A6B6-842439A9A941}" type="slidenum">
              <a:rPr lang="en-US" smtClean="0"/>
              <a:t>3</a:t>
            </a:fld>
            <a:endParaRPr lang="en-US"/>
          </a:p>
        </p:txBody>
      </p:sp>
    </p:spTree>
    <p:extLst>
      <p:ext uri="{BB962C8B-B14F-4D97-AF65-F5344CB8AC3E}">
        <p14:creationId xmlns:p14="http://schemas.microsoft.com/office/powerpoint/2010/main" val="344115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4</a:t>
            </a:fld>
            <a:endParaRPr lang="en-US"/>
          </a:p>
        </p:txBody>
      </p:sp>
    </p:spTree>
    <p:extLst>
      <p:ext uri="{BB962C8B-B14F-4D97-AF65-F5344CB8AC3E}">
        <p14:creationId xmlns:p14="http://schemas.microsoft.com/office/powerpoint/2010/main" val="1623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5</a:t>
            </a:fld>
            <a:endParaRPr lang="en-US"/>
          </a:p>
        </p:txBody>
      </p:sp>
    </p:spTree>
    <p:extLst>
      <p:ext uri="{BB962C8B-B14F-4D97-AF65-F5344CB8AC3E}">
        <p14:creationId xmlns:p14="http://schemas.microsoft.com/office/powerpoint/2010/main" val="327463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Title: Alt Text: Notes Pane</a:t>
            </a:r>
          </a:p>
          <a:p>
            <a:endParaRPr lang="en-US" dirty="0"/>
          </a:p>
          <a:p>
            <a:r>
              <a:rPr lang="en-US" dirty="0"/>
              <a:t>Slide Contents: Canada Geese in Texas. In Texas, the best time to observe Canada geese is during the fall when their annual migration leads them to their winter nesting grounds on the Gulf Coast.</a:t>
            </a:r>
          </a:p>
          <a:p>
            <a:endParaRPr lang="en-US" dirty="0"/>
          </a:p>
          <a:p>
            <a:r>
              <a:rPr lang="en-US" dirty="0"/>
              <a:t>Slide</a:t>
            </a:r>
            <a:r>
              <a:rPr lang="en-US" baseline="0" dirty="0"/>
              <a:t> Image: Twelve geese flying in a V over a pond at sunrise.</a:t>
            </a:r>
          </a:p>
          <a:p>
            <a:endParaRPr lang="en-US" dirty="0"/>
          </a:p>
          <a:p>
            <a:r>
              <a:rPr lang="en-US" dirty="0"/>
              <a:t>Speaker Remarks</a:t>
            </a:r>
          </a:p>
          <a:p>
            <a:r>
              <a:rPr lang="en-US" sz="1200" kern="1200" dirty="0">
                <a:solidFill>
                  <a:schemeClr val="tx1"/>
                </a:solidFill>
                <a:effectLst/>
                <a:latin typeface="+mn-lt"/>
                <a:ea typeface="+mn-ea"/>
                <a:cs typeface="+mn-cs"/>
              </a:rPr>
              <a:t>Once you’ve found a likely observation spot, you’ll want to arrive before dawn. Be sure to park well away from the water’s edge and walk as quietly as possible. The bird will begin feeding as the sun rises.</a:t>
            </a:r>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8</a:t>
            </a:fld>
            <a:endParaRPr lang="en-US"/>
          </a:p>
        </p:txBody>
      </p:sp>
    </p:spTree>
    <p:extLst>
      <p:ext uri="{BB962C8B-B14F-4D97-AF65-F5344CB8AC3E}">
        <p14:creationId xmlns:p14="http://schemas.microsoft.com/office/powerpoint/2010/main" val="754293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BF29B8-886D-4A0C-A6B6-842439A9A941}" type="slidenum">
              <a:rPr lang="en-US" smtClean="0"/>
              <a:t>14</a:t>
            </a:fld>
            <a:endParaRPr lang="en-US"/>
          </a:p>
        </p:txBody>
      </p:sp>
    </p:spTree>
    <p:extLst>
      <p:ext uri="{BB962C8B-B14F-4D97-AF65-F5344CB8AC3E}">
        <p14:creationId xmlns:p14="http://schemas.microsoft.com/office/powerpoint/2010/main" val="2325902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6B4A10DC-8C21-4344-8604-656CA033070F}" type="datetime1">
              <a:rPr lang="en-US" smtClean="0"/>
              <a:t>8/14/2018</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1312174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25BA67-D6B3-4603-934B-203420ED2A50}"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05535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16303055-0E73-49B5-847C-546C1451592D}" type="datetime1">
              <a:rPr lang="en-US" smtClean="0"/>
              <a:t>8/14/2018</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428735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4D1434"/>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2FDBD0-54B4-4ABB-88D1-34553E00B511}" type="datetime1">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410193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65F5C3C0-8FEF-4DC0-8CA2-0D200728ECA3}" type="datetime1">
              <a:rPr lang="en-US" smtClean="0"/>
              <a:t>8/14/2018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283161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14983F-D226-46A7-81AC-A795C5F88853}"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1685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2675FE-6003-40C6-BDE3-D92C206D0487}" type="datetime1">
              <a:rPr lang="en-US" smtClean="0"/>
              <a:t>8/14/2018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09028111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2FF4B3-08E1-4535-A189-315F04307915}" type="datetime1">
              <a:rPr lang="en-US" smtClean="0"/>
              <a:t>8/14/2018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2699220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C09A7D-3468-4A6E-B1FC-0553034DBDF7}" type="datetime1">
              <a:rPr lang="en-US" smtClean="0"/>
              <a:t>8/14/2018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363907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382329-4CBC-46CD-9F0B-1C034FFFE2DD}" type="datetime1">
              <a:rPr lang="en-US" smtClean="0"/>
              <a:t>8/14/2018</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E73A7466-A661-452B-BDB3-D0D46039A94A}" type="slidenum">
              <a:rPr lang="en-US" smtClean="0"/>
              <a:t>‹#›</a:t>
            </a:fld>
            <a:endParaRPr lang="en-US"/>
          </a:p>
        </p:txBody>
      </p:sp>
    </p:spTree>
    <p:extLst>
      <p:ext uri="{BB962C8B-B14F-4D97-AF65-F5344CB8AC3E}">
        <p14:creationId xmlns:p14="http://schemas.microsoft.com/office/powerpoint/2010/main" val="37076052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E7C387F-867E-44EC-B16C-A1D6AD1338AF}" type="datetime1">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A7466-A661-452B-BDB3-D0D46039A94A}" type="slidenum">
              <a:rPr lang="en-US" smtClean="0"/>
              <a:t>‹#›</a:t>
            </a:fld>
            <a:endParaRPr lang="en-US"/>
          </a:p>
        </p:txBody>
      </p:sp>
    </p:spTree>
    <p:extLst>
      <p:ext uri="{BB962C8B-B14F-4D97-AF65-F5344CB8AC3E}">
        <p14:creationId xmlns:p14="http://schemas.microsoft.com/office/powerpoint/2010/main" val="198848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D21A8275-FB1E-41C4-BAC0-F643F5278BD2}" type="datetime1">
              <a:rPr lang="en-US" smtClean="0"/>
              <a:t>8/14/2018</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E73A7466-A661-452B-BDB3-D0D46039A94A}"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121097393"/>
      </p:ext>
    </p:extLst>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 id="2147484069" r:id="rId11"/>
  </p:sldLayoutIdLst>
  <p:hf sldNum="0" hdr="0" ftr="0" dt="0"/>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Creating Accessible PowerPoint Presentations</a:t>
            </a:r>
          </a:p>
        </p:txBody>
      </p:sp>
      <p:sp>
        <p:nvSpPr>
          <p:cNvPr id="3" name="Subtitle 2"/>
          <p:cNvSpPr>
            <a:spLocks noGrp="1"/>
          </p:cNvSpPr>
          <p:nvPr>
            <p:ph type="subTitle" idx="1"/>
          </p:nvPr>
        </p:nvSpPr>
        <p:spPr/>
        <p:txBody>
          <a:bodyPr/>
          <a:lstStyle/>
          <a:p>
            <a:r>
              <a:rPr lang="en-US" dirty="0"/>
              <a:t>Sample Presentation</a:t>
            </a:r>
          </a:p>
        </p:txBody>
      </p:sp>
    </p:spTree>
    <p:extLst>
      <p:ext uri="{BB962C8B-B14F-4D97-AF65-F5344CB8AC3E}">
        <p14:creationId xmlns:p14="http://schemas.microsoft.com/office/powerpoint/2010/main" val="4029050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Lists</a:t>
            </a:r>
          </a:p>
        </p:txBody>
      </p:sp>
      <p:sp>
        <p:nvSpPr>
          <p:cNvPr id="3" name="Content Placeholder 2"/>
          <p:cNvSpPr>
            <a:spLocks noGrp="1"/>
          </p:cNvSpPr>
          <p:nvPr>
            <p:ph sz="half" idx="1"/>
          </p:nvPr>
        </p:nvSpPr>
        <p:spPr/>
        <p:txBody>
          <a:bodyPr anchor="t">
            <a:normAutofit/>
          </a:bodyPr>
          <a:lstStyle/>
          <a:p>
            <a:pPr marL="0" indent="0">
              <a:buNone/>
            </a:pPr>
            <a:r>
              <a:rPr lang="en-US" dirty="0"/>
              <a:t>Remediation Steps</a:t>
            </a:r>
          </a:p>
          <a:p>
            <a:pPr marL="0" indent="0">
              <a:buNone/>
            </a:pPr>
            <a:r>
              <a:rPr lang="en-US" dirty="0"/>
              <a:t>1. Set Document Properties</a:t>
            </a:r>
          </a:p>
          <a:p>
            <a:pPr marL="0" indent="0">
              <a:buNone/>
            </a:pPr>
            <a:r>
              <a:rPr lang="en-US" dirty="0"/>
              <a:t>2. Check Color Contrast</a:t>
            </a:r>
          </a:p>
          <a:p>
            <a:pPr marL="0" indent="0">
              <a:buNone/>
            </a:pPr>
            <a:r>
              <a:rPr lang="en-US" dirty="0"/>
              <a:t>3. Configure Links</a:t>
            </a:r>
          </a:p>
          <a:p>
            <a:pPr marL="0" indent="0">
              <a:buNone/>
            </a:pPr>
            <a:r>
              <a:rPr lang="en-US" dirty="0"/>
              <a:t>4. Add Alt Text</a:t>
            </a:r>
          </a:p>
          <a:p>
            <a:pPr marL="0" indent="0">
              <a:buNone/>
            </a:pPr>
            <a:r>
              <a:rPr lang="en-US" dirty="0"/>
              <a:t>5. Check tables</a:t>
            </a:r>
          </a:p>
        </p:txBody>
      </p:sp>
      <p:sp>
        <p:nvSpPr>
          <p:cNvPr id="6" name="Content Placeholder 5"/>
          <p:cNvSpPr>
            <a:spLocks noGrp="1"/>
          </p:cNvSpPr>
          <p:nvPr>
            <p:ph sz="half" idx="2"/>
          </p:nvPr>
        </p:nvSpPr>
        <p:spPr/>
        <p:txBody>
          <a:bodyPr anchor="t">
            <a:normAutofit/>
          </a:bodyPr>
          <a:lstStyle/>
          <a:p>
            <a:pPr marL="0" indent="0">
              <a:buNone/>
            </a:pPr>
            <a:r>
              <a:rPr lang="en-US" dirty="0"/>
              <a:t>Types of Disabilities</a:t>
            </a:r>
          </a:p>
          <a:p>
            <a:pPr marL="0" indent="0">
              <a:buNone/>
            </a:pPr>
            <a:r>
              <a:rPr lang="en-US" dirty="0"/>
              <a:t>* Visual</a:t>
            </a:r>
          </a:p>
          <a:p>
            <a:pPr marL="0" indent="0">
              <a:buNone/>
            </a:pPr>
            <a:r>
              <a:rPr lang="en-US" dirty="0"/>
              <a:t>* Hearing</a:t>
            </a:r>
          </a:p>
          <a:p>
            <a:pPr marL="0" indent="0">
              <a:buNone/>
            </a:pPr>
            <a:r>
              <a:rPr lang="en-US" dirty="0"/>
              <a:t>* Mobility</a:t>
            </a:r>
          </a:p>
          <a:p>
            <a:pPr marL="0" indent="0">
              <a:buNone/>
            </a:pPr>
            <a:r>
              <a:rPr lang="en-US" dirty="0"/>
              <a:t>* Cognitive</a:t>
            </a:r>
          </a:p>
          <a:p>
            <a:endParaRPr lang="en-US" dirty="0"/>
          </a:p>
        </p:txBody>
      </p:sp>
    </p:spTree>
    <p:extLst>
      <p:ext uri="{BB962C8B-B14F-4D97-AF65-F5344CB8AC3E}">
        <p14:creationId xmlns:p14="http://schemas.microsoft.com/office/powerpoint/2010/main" val="412483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txBox="1">
            <a:spLocks/>
          </p:cNvSpPr>
          <p:nvPr/>
        </p:nvSpPr>
        <p:spPr>
          <a:xfrm>
            <a:off x="901150" y="4654964"/>
            <a:ext cx="10515600" cy="1418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Also, an item hidden on the selection pane will still be read by the screen reader. You can use this to add titles to slides where you want a full screen image displayed.</a:t>
            </a:r>
          </a:p>
        </p:txBody>
      </p:sp>
      <p:sp>
        <p:nvSpPr>
          <p:cNvPr id="2" name="Title 1"/>
          <p:cNvSpPr>
            <a:spLocks noGrp="1"/>
          </p:cNvSpPr>
          <p:nvPr>
            <p:ph type="title"/>
          </p:nvPr>
        </p:nvSpPr>
        <p:spPr/>
        <p:txBody>
          <a:bodyPr/>
          <a:lstStyle/>
          <a:p>
            <a:r>
              <a:rPr lang="en-US" dirty="0"/>
              <a:t>Setting the Reading Order</a:t>
            </a:r>
          </a:p>
        </p:txBody>
      </p:sp>
      <p:sp>
        <p:nvSpPr>
          <p:cNvPr id="3" name="Content Placeholder 2"/>
          <p:cNvSpPr>
            <a:spLocks noGrp="1"/>
          </p:cNvSpPr>
          <p:nvPr>
            <p:ph idx="4294967295"/>
          </p:nvPr>
        </p:nvSpPr>
        <p:spPr>
          <a:xfrm>
            <a:off x="0" y="1817688"/>
            <a:ext cx="10515600" cy="1076325"/>
          </a:xfrm>
        </p:spPr>
        <p:txBody>
          <a:bodyPr/>
          <a:lstStyle/>
          <a:p>
            <a:pPr marL="0" indent="0">
              <a:buNone/>
            </a:pPr>
            <a:r>
              <a:rPr lang="en-US" dirty="0"/>
              <a:t>The reading order tells the screen reader which item on the screen comes first, second, and so on. </a:t>
            </a:r>
          </a:p>
        </p:txBody>
      </p:sp>
      <p:sp>
        <p:nvSpPr>
          <p:cNvPr id="5" name="Rectangle 4"/>
          <p:cNvSpPr/>
          <p:nvPr/>
        </p:nvSpPr>
        <p:spPr>
          <a:xfrm>
            <a:off x="988142" y="2690699"/>
            <a:ext cx="10240868" cy="1863801"/>
          </a:xfrm>
          <a:prstGeom prst="rect">
            <a:avLst/>
          </a:prstGeom>
          <a:solidFill>
            <a:schemeClr val="accent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a:solidFill>
                  <a:schemeClr val="tx1"/>
                </a:solidFill>
              </a:rPr>
              <a:t>IMPORTANT!</a:t>
            </a:r>
          </a:p>
          <a:p>
            <a:pPr algn="ctr"/>
            <a:r>
              <a:rPr lang="en-US" sz="2400" dirty="0">
                <a:solidFill>
                  <a:schemeClr val="tx1"/>
                </a:solidFill>
              </a:rPr>
              <a:t>The reading order in the PowerPoint Selection window is from the bottom up. Ensure first item to read is at the bottom of the list.</a:t>
            </a:r>
          </a:p>
        </p:txBody>
      </p:sp>
    </p:spTree>
    <p:extLst>
      <p:ext uri="{BB962C8B-B14F-4D97-AF65-F5344CB8AC3E}">
        <p14:creationId xmlns:p14="http://schemas.microsoft.com/office/powerpoint/2010/main" val="2507948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Transitions and Animations</a:t>
            </a:r>
          </a:p>
        </p:txBody>
      </p:sp>
      <p:sp>
        <p:nvSpPr>
          <p:cNvPr id="3" name="Content Placeholder 2"/>
          <p:cNvSpPr>
            <a:spLocks noGrp="1"/>
          </p:cNvSpPr>
          <p:nvPr>
            <p:ph idx="1"/>
          </p:nvPr>
        </p:nvSpPr>
        <p:spPr>
          <a:xfrm>
            <a:off x="1331507" y="1914833"/>
            <a:ext cx="9268326" cy="4351338"/>
          </a:xfrm>
        </p:spPr>
        <p:txBody>
          <a:bodyPr/>
          <a:lstStyle/>
          <a:p>
            <a:r>
              <a:rPr lang="en-US" dirty="0"/>
              <a:t>Use sparingly.</a:t>
            </a:r>
          </a:p>
          <a:p>
            <a:r>
              <a:rPr lang="en-US" dirty="0"/>
              <a:t>Be consistent with your choices.</a:t>
            </a:r>
          </a:p>
          <a:p>
            <a:r>
              <a:rPr lang="en-US" dirty="0"/>
              <a:t>If an animation adds information for the viewer, be sure to provide an alternative for non-sighted users.</a:t>
            </a:r>
          </a:p>
          <a:p>
            <a:r>
              <a:rPr lang="en-US" dirty="0"/>
              <a:t>Do not use pre-timed slides.</a:t>
            </a:r>
          </a:p>
        </p:txBody>
      </p:sp>
      <p:sp>
        <p:nvSpPr>
          <p:cNvPr id="8" name="5-Point Star 7"/>
          <p:cNvSpPr/>
          <p:nvPr/>
        </p:nvSpPr>
        <p:spPr>
          <a:xfrm>
            <a:off x="384706"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5-Point Star 8"/>
          <p:cNvSpPr/>
          <p:nvPr/>
        </p:nvSpPr>
        <p:spPr>
          <a:xfrm>
            <a:off x="10476723" y="1914833"/>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0" name="5-Point Star 9"/>
          <p:cNvSpPr/>
          <p:nvPr/>
        </p:nvSpPr>
        <p:spPr>
          <a:xfrm>
            <a:off x="384706"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1" name="5-Point Star 10"/>
          <p:cNvSpPr/>
          <p:nvPr/>
        </p:nvSpPr>
        <p:spPr>
          <a:xfrm>
            <a:off x="10476723" y="5431239"/>
            <a:ext cx="1069910" cy="106991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Tree>
    <p:extLst>
      <p:ext uri="{BB962C8B-B14F-4D97-AF65-F5344CB8AC3E}">
        <p14:creationId xmlns:p14="http://schemas.microsoft.com/office/powerpoint/2010/main" val="30376462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14:presetBounceEnd="4000">
                                      <p:stCondLst>
                                        <p:cond delay="0"/>
                                      </p:stCondLst>
                                      <p:childTnLst>
                                        <p:animRot by="21600000" p14:bounceEnd="4000">
                                          <p:cBhvr>
                                            <p:cTn id="6" dur="1000" fill="hold"/>
                                            <p:tgtEl>
                                              <p:spTgt spid="8"/>
                                            </p:tgtEl>
                                            <p:attrNameLst>
                                              <p:attrName>r</p:attrName>
                                            </p:attrNameLst>
                                          </p:cBhvr>
                                        </p:animRot>
                                      </p:childTnLst>
                                    </p:cTn>
                                  </p:par>
                                  <p:par>
                                    <p:cTn id="7" presetID="8" presetClass="emph" presetSubtype="0" repeatCount="indefinite" fill="hold" grpId="0" nodeType="withEffect" p14:presetBounceEnd="4000">
                                      <p:stCondLst>
                                        <p:cond delay="0"/>
                                      </p:stCondLst>
                                      <p:childTnLst>
                                        <p:animRot by="21600000" p14:bounceEnd="4000">
                                          <p:cBhvr>
                                            <p:cTn id="8" dur="1000" fill="hold"/>
                                            <p:tgtEl>
                                              <p:spTgt spid="9"/>
                                            </p:tgtEl>
                                            <p:attrNameLst>
                                              <p:attrName>r</p:attrName>
                                            </p:attrNameLst>
                                          </p:cBhvr>
                                        </p:animRot>
                                      </p:childTnLst>
                                    </p:cTn>
                                  </p:par>
                                  <p:par>
                                    <p:cTn id="9" presetID="8" presetClass="emph" presetSubtype="0" repeatCount="indefinite" fill="hold" grpId="0" nodeType="withEffect" p14:presetBounceEnd="4000">
                                      <p:stCondLst>
                                        <p:cond delay="0"/>
                                      </p:stCondLst>
                                      <p:childTnLst>
                                        <p:animRot by="21600000" p14:bounceEnd="4000">
                                          <p:cBhvr>
                                            <p:cTn id="10" dur="1000" fill="hold"/>
                                            <p:tgtEl>
                                              <p:spTgt spid="10"/>
                                            </p:tgtEl>
                                            <p:attrNameLst>
                                              <p:attrName>r</p:attrName>
                                            </p:attrNameLst>
                                          </p:cBhvr>
                                        </p:animRot>
                                      </p:childTnLst>
                                    </p:cTn>
                                  </p:par>
                                  <p:par>
                                    <p:cTn id="11" presetID="8" presetClass="emph" presetSubtype="0" repeatCount="indefinite" fill="hold" grpId="0" nodeType="withEffect" p14:presetBounceEnd="4000">
                                      <p:stCondLst>
                                        <p:cond delay="0"/>
                                      </p:stCondLst>
                                      <p:childTnLst>
                                        <p:animRot by="21600000" p14:bounceEnd="4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 fill="hold"/>
                                            <p:tgtEl>
                                              <p:spTgt spid="8"/>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1000" fill="hold"/>
                                            <p:tgtEl>
                                              <p:spTgt spid="9"/>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1000" fill="hold"/>
                                            <p:tgtEl>
                                              <p:spTgt spid="10"/>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the jefferson memorial from across the Potomac riv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755"/>
          <a:stretch/>
        </p:blipFill>
        <p:spPr bwMode="auto">
          <a:xfrm>
            <a:off x="841112" y="841441"/>
            <a:ext cx="10509776" cy="5832578"/>
          </a:xfrm>
          <a:prstGeom prst="rect">
            <a:avLst/>
          </a:prstGeom>
          <a:noFill/>
          <a:ln>
            <a:noFill/>
          </a:ln>
        </p:spPr>
      </p:pic>
    </p:spTree>
    <p:extLst>
      <p:ext uri="{BB962C8B-B14F-4D97-AF65-F5344CB8AC3E}">
        <p14:creationId xmlns:p14="http://schemas.microsoft.com/office/powerpoint/2010/main" val="227140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Hyperlinks</a:t>
            </a:r>
          </a:p>
        </p:txBody>
      </p:sp>
      <p:sp>
        <p:nvSpPr>
          <p:cNvPr id="3" name="Content Placeholder 2"/>
          <p:cNvSpPr>
            <a:spLocks noGrp="1"/>
          </p:cNvSpPr>
          <p:nvPr>
            <p:ph idx="1"/>
          </p:nvPr>
        </p:nvSpPr>
        <p:spPr/>
        <p:txBody>
          <a:bodyPr>
            <a:normAutofit/>
          </a:bodyPr>
          <a:lstStyle/>
          <a:p>
            <a:pPr marL="0" indent="0">
              <a:buNone/>
            </a:pPr>
            <a:r>
              <a:rPr lang="en-US" sz="3200" dirty="0"/>
              <a:t>To learn more about the company, click here to go to </a:t>
            </a:r>
            <a:r>
              <a:rPr lang="en-US" sz="3200" dirty="0" err="1"/>
              <a:t>www.microassist.com</a:t>
            </a:r>
            <a:r>
              <a:rPr lang="en-US" sz="3200" dirty="0"/>
              <a:t>.</a:t>
            </a:r>
          </a:p>
        </p:txBody>
      </p:sp>
    </p:spTree>
    <p:extLst>
      <p:ext uri="{BB962C8B-B14F-4D97-AF65-F5344CB8AC3E}">
        <p14:creationId xmlns:p14="http://schemas.microsoft.com/office/powerpoint/2010/main" val="398142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Microsoft Accessibility Checker</a:t>
            </a:r>
          </a:p>
        </p:txBody>
      </p:sp>
      <p:sp>
        <p:nvSpPr>
          <p:cNvPr id="3" name="Content Placeholder 2"/>
          <p:cNvSpPr>
            <a:spLocks noGrp="1"/>
          </p:cNvSpPr>
          <p:nvPr>
            <p:ph sz="half" idx="1"/>
          </p:nvPr>
        </p:nvSpPr>
        <p:spPr/>
        <p:txBody>
          <a:bodyPr anchor="t"/>
          <a:lstStyle/>
          <a:p>
            <a:pPr marL="0" indent="0">
              <a:buNone/>
            </a:pPr>
            <a:r>
              <a:rPr lang="en-US" dirty="0"/>
              <a:t>To open the checker: </a:t>
            </a:r>
          </a:p>
          <a:p>
            <a:pPr marL="514350" indent="-514350">
              <a:buFont typeface="+mj-lt"/>
              <a:buAutoNum type="arabicPeriod"/>
            </a:pPr>
            <a:r>
              <a:rPr lang="en-US" dirty="0"/>
              <a:t>Click File.</a:t>
            </a:r>
          </a:p>
          <a:p>
            <a:pPr marL="514350" indent="-514350">
              <a:buFont typeface="+mj-lt"/>
              <a:buAutoNum type="arabicPeriod"/>
            </a:pPr>
            <a:r>
              <a:rPr lang="en-US" dirty="0"/>
              <a:t>Click Inspect Presentation.</a:t>
            </a:r>
          </a:p>
          <a:p>
            <a:pPr marL="514350" indent="-514350">
              <a:buFont typeface="+mj-lt"/>
              <a:buAutoNum type="arabicPeriod"/>
            </a:pPr>
            <a:r>
              <a:rPr lang="en-US" dirty="0"/>
              <a:t>Select Check for Accessibility.</a:t>
            </a:r>
          </a:p>
          <a:p>
            <a:pPr marL="514350" indent="-514350">
              <a:buFont typeface="+mj-lt"/>
              <a:buAutoNum type="arabicPeriod"/>
            </a:pPr>
            <a:r>
              <a:rPr lang="en-US" dirty="0"/>
              <a:t>Review the report and </a:t>
            </a:r>
            <a:br>
              <a:rPr lang="en-US" dirty="0"/>
            </a:br>
            <a:r>
              <a:rPr lang="en-US" dirty="0"/>
              <a:t>address any errors.</a:t>
            </a:r>
          </a:p>
          <a:p>
            <a:pPr marL="971550" lvl="1" indent="-514350">
              <a:buFont typeface="+mj-lt"/>
              <a:buAutoNum type="arabicPeriod"/>
            </a:pPr>
            <a:endParaRPr lang="en-US" dirty="0"/>
          </a:p>
        </p:txBody>
      </p:sp>
      <p:sp>
        <p:nvSpPr>
          <p:cNvPr id="4" name="Content Placeholder 3">
            <a:extLst>
              <a:ext uri="{FF2B5EF4-FFF2-40B4-BE49-F238E27FC236}">
                <a16:creationId xmlns:a16="http://schemas.microsoft.com/office/drawing/2014/main" id="{EE4C8FAB-E876-1C46-A9AA-6D5057E6CFEA}"/>
              </a:ext>
            </a:extLst>
          </p:cNvPr>
          <p:cNvSpPr>
            <a:spLocks noGrp="1"/>
          </p:cNvSpPr>
          <p:nvPr>
            <p:ph sz="half" idx="2"/>
          </p:nvPr>
        </p:nvSpPr>
        <p:spPr/>
        <p:txBody>
          <a:bodyPr/>
          <a:lstStyle/>
          <a:p>
            <a:endParaRPr lang="en-US"/>
          </a:p>
        </p:txBody>
      </p:sp>
      <p:grpSp>
        <p:nvGrpSpPr>
          <p:cNvPr id="9" name="Group 8" descr="Accessibility checker"/>
          <p:cNvGrpSpPr/>
          <p:nvPr/>
        </p:nvGrpSpPr>
        <p:grpSpPr>
          <a:xfrm>
            <a:off x="6188417" y="2228003"/>
            <a:ext cx="4976849" cy="3219474"/>
            <a:chOff x="6333077" y="1748471"/>
            <a:chExt cx="4976849" cy="3219474"/>
          </a:xfrm>
        </p:grpSpPr>
        <p:pic>
          <p:nvPicPr>
            <p:cNvPr id="7" name="Picture 6" descr="Accessibility Checker"/>
            <p:cNvPicPr>
              <a:picLocks noChangeAspect="1"/>
            </p:cNvPicPr>
            <p:nvPr/>
          </p:nvPicPr>
          <p:blipFill>
            <a:blip r:embed="rId2"/>
            <a:stretch>
              <a:fillRect/>
            </a:stretch>
          </p:blipFill>
          <p:spPr>
            <a:xfrm>
              <a:off x="6333077" y="1748471"/>
              <a:ext cx="4976849" cy="3219474"/>
            </a:xfrm>
            <a:prstGeom prst="rect">
              <a:avLst/>
            </a:prstGeom>
            <a:ln>
              <a:solidFill>
                <a:schemeClr val="tx1"/>
              </a:solidFill>
            </a:ln>
          </p:spPr>
        </p:pic>
        <p:sp>
          <p:nvSpPr>
            <p:cNvPr id="5" name="Rectangle 4"/>
            <p:cNvSpPr/>
            <p:nvPr/>
          </p:nvSpPr>
          <p:spPr>
            <a:xfrm>
              <a:off x="6944280" y="3009070"/>
              <a:ext cx="2270539" cy="1368251"/>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5654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D408-7131-4E70-B851-2F3D9CAC73A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EFFF07D-9A0B-473F-8BFF-908911D5D0FF}"/>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7D35F0CD-E68A-4DDD-87B4-3D04CC94F22C}"/>
              </a:ext>
            </a:extLst>
          </p:cNvPr>
          <p:cNvSpPr>
            <a:spLocks noGrp="1"/>
          </p:cNvSpPr>
          <p:nvPr>
            <p:ph sz="half" idx="2"/>
          </p:nvPr>
        </p:nvSpPr>
        <p:spPr/>
        <p:txBody>
          <a:bodyPr/>
          <a:lstStyle/>
          <a:p>
            <a:endParaRPr lang="en-US"/>
          </a:p>
        </p:txBody>
      </p:sp>
      <p:graphicFrame>
        <p:nvGraphicFramePr>
          <p:cNvPr id="5" name="Table 4">
            <a:extLst>
              <a:ext uri="{FF2B5EF4-FFF2-40B4-BE49-F238E27FC236}">
                <a16:creationId xmlns:a16="http://schemas.microsoft.com/office/drawing/2014/main" id="{B4A14EC6-EA01-4E66-9AD8-8F96D9C86477}"/>
              </a:ext>
            </a:extLst>
          </p:cNvPr>
          <p:cNvGraphicFramePr>
            <a:graphicFrameLocks noGrp="1"/>
          </p:cNvGraphicFramePr>
          <p:nvPr>
            <p:extLst>
              <p:ext uri="{D42A27DB-BD31-4B8C-83A1-F6EECF244321}">
                <p14:modId xmlns:p14="http://schemas.microsoft.com/office/powerpoint/2010/main" val="1556912057"/>
              </p:ext>
            </p:extLst>
          </p:nvPr>
        </p:nvGraphicFramePr>
        <p:xfrm>
          <a:off x="2032001" y="2749188"/>
          <a:ext cx="8127999" cy="23164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94864254"/>
                    </a:ext>
                  </a:extLst>
                </a:gridCol>
                <a:gridCol w="2709333">
                  <a:extLst>
                    <a:ext uri="{9D8B030D-6E8A-4147-A177-3AD203B41FA5}">
                      <a16:colId xmlns:a16="http://schemas.microsoft.com/office/drawing/2014/main" val="1886242895"/>
                    </a:ext>
                  </a:extLst>
                </a:gridCol>
                <a:gridCol w="2709333">
                  <a:extLst>
                    <a:ext uri="{9D8B030D-6E8A-4147-A177-3AD203B41FA5}">
                      <a16:colId xmlns:a16="http://schemas.microsoft.com/office/drawing/2014/main" val="1107968070"/>
                    </a:ext>
                  </a:extLst>
                </a:gridCol>
              </a:tblGrid>
              <a:tr h="370840">
                <a:tc>
                  <a:txBody>
                    <a:bodyPr/>
                    <a:lstStyle/>
                    <a:p>
                      <a:r>
                        <a:rPr lang="en-US" sz="3200" dirty="0"/>
                        <a:t>Region</a:t>
                      </a:r>
                    </a:p>
                  </a:txBody>
                  <a:tcPr/>
                </a:tc>
                <a:tc>
                  <a:txBody>
                    <a:bodyPr/>
                    <a:lstStyle/>
                    <a:p>
                      <a:r>
                        <a:rPr lang="en-US" sz="3200" dirty="0"/>
                        <a:t>2016 Sales</a:t>
                      </a:r>
                    </a:p>
                  </a:txBody>
                  <a:tcPr/>
                </a:tc>
                <a:tc>
                  <a:txBody>
                    <a:bodyPr/>
                    <a:lstStyle/>
                    <a:p>
                      <a:r>
                        <a:rPr lang="en-US" sz="3200" dirty="0"/>
                        <a:t>2017 Sales</a:t>
                      </a:r>
                    </a:p>
                  </a:txBody>
                  <a:tcPr/>
                </a:tc>
                <a:extLst>
                  <a:ext uri="{0D108BD9-81ED-4DB2-BD59-A6C34878D82A}">
                    <a16:rowId xmlns:a16="http://schemas.microsoft.com/office/drawing/2014/main" val="155891992"/>
                  </a:ext>
                </a:extLst>
              </a:tr>
              <a:tr h="370840">
                <a:tc>
                  <a:txBody>
                    <a:bodyPr/>
                    <a:lstStyle/>
                    <a:p>
                      <a:r>
                        <a:rPr lang="en-US" sz="3200" dirty="0"/>
                        <a:t>North</a:t>
                      </a:r>
                    </a:p>
                  </a:txBody>
                  <a:tcPr/>
                </a:tc>
                <a:tc>
                  <a:txBody>
                    <a:bodyPr/>
                    <a:lstStyle/>
                    <a:p>
                      <a:r>
                        <a:rPr lang="en-US" sz="3200" dirty="0"/>
                        <a:t>$1,850,500</a:t>
                      </a:r>
                    </a:p>
                  </a:txBody>
                  <a:tcPr/>
                </a:tc>
                <a:tc>
                  <a:txBody>
                    <a:bodyPr/>
                    <a:lstStyle/>
                    <a:p>
                      <a:r>
                        <a:rPr lang="en-US" sz="3200" dirty="0"/>
                        <a:t>$2,175,000</a:t>
                      </a:r>
                    </a:p>
                  </a:txBody>
                  <a:tcPr/>
                </a:tc>
                <a:extLst>
                  <a:ext uri="{0D108BD9-81ED-4DB2-BD59-A6C34878D82A}">
                    <a16:rowId xmlns:a16="http://schemas.microsoft.com/office/drawing/2014/main" val="3276330082"/>
                  </a:ext>
                </a:extLst>
              </a:tr>
              <a:tr h="370840">
                <a:tc>
                  <a:txBody>
                    <a:bodyPr/>
                    <a:lstStyle/>
                    <a:p>
                      <a:r>
                        <a:rPr lang="en-US" sz="3200" dirty="0"/>
                        <a:t>South</a:t>
                      </a:r>
                    </a:p>
                  </a:txBody>
                  <a:tcPr/>
                </a:tc>
                <a:tc>
                  <a:txBody>
                    <a:bodyPr/>
                    <a:lstStyle/>
                    <a:p>
                      <a:r>
                        <a:rPr lang="en-US" sz="3200" dirty="0"/>
                        <a:t>$1,050,000</a:t>
                      </a:r>
                    </a:p>
                  </a:txBody>
                  <a:tcPr/>
                </a:tc>
                <a:tc>
                  <a:txBody>
                    <a:bodyPr/>
                    <a:lstStyle/>
                    <a:p>
                      <a:r>
                        <a:rPr lang="en-US" sz="3200" dirty="0"/>
                        <a:t>$1,650,000</a:t>
                      </a:r>
                    </a:p>
                  </a:txBody>
                  <a:tcPr/>
                </a:tc>
                <a:extLst>
                  <a:ext uri="{0D108BD9-81ED-4DB2-BD59-A6C34878D82A}">
                    <a16:rowId xmlns:a16="http://schemas.microsoft.com/office/drawing/2014/main" val="389628586"/>
                  </a:ext>
                </a:extLst>
              </a:tr>
              <a:tr h="370840">
                <a:tc>
                  <a:txBody>
                    <a:bodyPr/>
                    <a:lstStyle/>
                    <a:p>
                      <a:r>
                        <a:rPr lang="en-US" sz="3200" dirty="0"/>
                        <a:t>West</a:t>
                      </a:r>
                    </a:p>
                  </a:txBody>
                  <a:tcPr/>
                </a:tc>
                <a:tc>
                  <a:txBody>
                    <a:bodyPr/>
                    <a:lstStyle/>
                    <a:p>
                      <a:r>
                        <a:rPr lang="en-US" sz="3200" dirty="0"/>
                        <a:t>$2,875,000</a:t>
                      </a:r>
                    </a:p>
                  </a:txBody>
                  <a:tcPr/>
                </a:tc>
                <a:tc>
                  <a:txBody>
                    <a:bodyPr/>
                    <a:lstStyle/>
                    <a:p>
                      <a:r>
                        <a:rPr lang="en-US" sz="3200" dirty="0"/>
                        <a:t>$3,100,000</a:t>
                      </a:r>
                    </a:p>
                  </a:txBody>
                  <a:tcPr/>
                </a:tc>
                <a:extLst>
                  <a:ext uri="{0D108BD9-81ED-4DB2-BD59-A6C34878D82A}">
                    <a16:rowId xmlns:a16="http://schemas.microsoft.com/office/drawing/2014/main" val="2427586940"/>
                  </a:ext>
                </a:extLst>
              </a:tr>
            </a:tbl>
          </a:graphicData>
        </a:graphic>
      </p:graphicFrame>
    </p:spTree>
    <p:extLst>
      <p:ext uri="{BB962C8B-B14F-4D97-AF65-F5344CB8AC3E}">
        <p14:creationId xmlns:p14="http://schemas.microsoft.com/office/powerpoint/2010/main" val="1561085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Choosing a Theme</a:t>
            </a:r>
          </a:p>
        </p:txBody>
      </p:sp>
      <p:sp>
        <p:nvSpPr>
          <p:cNvPr id="3" name="Content Placeholder 2"/>
          <p:cNvSpPr>
            <a:spLocks noGrp="1"/>
          </p:cNvSpPr>
          <p:nvPr>
            <p:ph idx="1"/>
          </p:nvPr>
        </p:nvSpPr>
        <p:spPr/>
        <p:txBody>
          <a:bodyPr/>
          <a:lstStyle/>
          <a:p>
            <a:r>
              <a:rPr lang="en-US" dirty="0"/>
              <a:t>Themes must pass the color contrast guidelines in the WCAG 2.0</a:t>
            </a:r>
          </a:p>
          <a:p>
            <a:r>
              <a:rPr lang="en-US" dirty="0"/>
              <a:t>When changing the theme, you need to check that all text elements meet the specified color contrast ratios. </a:t>
            </a:r>
          </a:p>
          <a:p>
            <a:r>
              <a:rPr lang="en-US" dirty="0"/>
              <a:t>You may need to adjust some colors in the theme to make it accessible.</a:t>
            </a:r>
          </a:p>
          <a:p>
            <a:r>
              <a:rPr lang="en-US" dirty="0"/>
              <a:t>In general, dark text on a light background or light text on a dark background is most accessible.</a:t>
            </a:r>
          </a:p>
        </p:txBody>
      </p:sp>
    </p:spTree>
    <p:extLst>
      <p:ext uri="{BB962C8B-B14F-4D97-AF65-F5344CB8AC3E}">
        <p14:creationId xmlns:p14="http://schemas.microsoft.com/office/powerpoint/2010/main" val="91923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Choosing Fonts</a:t>
            </a:r>
          </a:p>
        </p:txBody>
      </p:sp>
      <p:sp>
        <p:nvSpPr>
          <p:cNvPr id="2" name="Content Placeholder 1"/>
          <p:cNvSpPr>
            <a:spLocks noGrp="1"/>
          </p:cNvSpPr>
          <p:nvPr>
            <p:ph idx="1"/>
          </p:nvPr>
        </p:nvSpPr>
        <p:spPr/>
        <p:txBody>
          <a:bodyPr/>
          <a:lstStyle/>
          <a:p>
            <a:r>
              <a:rPr lang="en-US" dirty="0">
                <a:cs typeface="Calibri" panose="020F0502020204030204" pitchFamily="34" charset="0"/>
              </a:rPr>
              <a:t>Fonts should be clean and easy to read.</a:t>
            </a:r>
          </a:p>
          <a:p>
            <a:r>
              <a:rPr lang="en-US" dirty="0"/>
              <a:t>Avoid script or display fonts, they are hard to read.</a:t>
            </a:r>
          </a:p>
          <a:p>
            <a:r>
              <a:rPr lang="en-US" dirty="0">
                <a:cs typeface="Times New Roman" panose="02020603050405020304" pitchFamily="18" charset="0"/>
              </a:rPr>
              <a:t>Fonts can be Serif or Sans Serif so long as they are readable.</a:t>
            </a:r>
          </a:p>
          <a:p>
            <a:r>
              <a:rPr lang="en-US" dirty="0">
                <a:cs typeface="Consolas" panose="020B0609020204030204" pitchFamily="49" charset="0"/>
              </a:rPr>
              <a:t>Larger font sizes are better.</a:t>
            </a:r>
          </a:p>
          <a:p>
            <a:r>
              <a:rPr lang="en-US" dirty="0">
                <a:cs typeface="Calibri" panose="020F0502020204030204" pitchFamily="34" charset="0"/>
              </a:rPr>
              <a:t>Think carefully before making a default size smaller.</a:t>
            </a:r>
          </a:p>
          <a:p>
            <a:pPr marL="0" indent="0">
              <a:buNone/>
            </a:pPr>
            <a:endParaRPr lang="en-US" dirty="0"/>
          </a:p>
        </p:txBody>
      </p:sp>
    </p:spTree>
    <p:extLst>
      <p:ext uri="{BB962C8B-B14F-4D97-AF65-F5344CB8AC3E}">
        <p14:creationId xmlns:p14="http://schemas.microsoft.com/office/powerpoint/2010/main" val="49602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Bar Chart</a:t>
            </a:r>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2897521187"/>
              </p:ext>
            </p:extLst>
          </p:nvPr>
        </p:nvGraphicFramePr>
        <p:xfrm>
          <a:off x="0" y="1911350"/>
          <a:ext cx="10515600" cy="42973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3990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a:t>
            </a:r>
          </a:p>
        </p:txBody>
      </p:sp>
      <p:pic>
        <p:nvPicPr>
          <p:cNvPr id="7" name="Picture 2" descr="Geese flying over a lake in a v formation at sunset">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1251118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a:t>
            </a:r>
          </a:p>
        </p:txBody>
      </p:sp>
      <p:sp>
        <p:nvSpPr>
          <p:cNvPr id="5" name="TextBox 4"/>
          <p:cNvSpPr txBox="1"/>
          <p:nvPr/>
        </p:nvSpPr>
        <p:spPr>
          <a:xfrm>
            <a:off x="6181777" y="2228003"/>
            <a:ext cx="4136179" cy="584775"/>
          </a:xfrm>
          <a:prstGeom prst="rect">
            <a:avLst/>
          </a:prstGeom>
          <a:noFill/>
        </p:spPr>
        <p:txBody>
          <a:bodyPr wrap="square" rtlCol="0">
            <a:spAutoFit/>
          </a:bodyPr>
          <a:lstStyle/>
          <a:p>
            <a:r>
              <a:rPr lang="en-US" sz="3200" dirty="0"/>
              <a:t>Practicing Self-Care</a:t>
            </a:r>
          </a:p>
        </p:txBody>
      </p:sp>
      <p:sp>
        <p:nvSpPr>
          <p:cNvPr id="6" name="TextBox 5"/>
          <p:cNvSpPr txBox="1"/>
          <p:nvPr/>
        </p:nvSpPr>
        <p:spPr>
          <a:xfrm>
            <a:off x="6181777" y="2855852"/>
            <a:ext cx="4093285" cy="2862322"/>
          </a:xfrm>
          <a:prstGeom prst="rect">
            <a:avLst/>
          </a:prstGeom>
          <a:noFill/>
        </p:spPr>
        <p:txBody>
          <a:bodyPr wrap="square" rtlCol="0">
            <a:spAutoFit/>
          </a:bodyPr>
          <a:lstStyle/>
          <a:p>
            <a:r>
              <a:rPr lang="en-US" dirty="0"/>
              <a:t>Connecting with nature can be an excellent way to relax. Sometimes it isn’t always convenient for city dwellers to leave town. In that case, visualizing a nature scene or meditating on a picture of an appealing vista can also be effective. </a:t>
            </a:r>
          </a:p>
          <a:p>
            <a:endParaRPr lang="en-US" dirty="0"/>
          </a:p>
          <a:p>
            <a:r>
              <a:rPr lang="en-US" dirty="0"/>
              <a:t>Take a few minutes to think about the image shown. </a:t>
            </a:r>
          </a:p>
          <a:p>
            <a:endParaRPr lang="en-US" dirty="0"/>
          </a:p>
        </p:txBody>
      </p:sp>
      <p:pic>
        <p:nvPicPr>
          <p:cNvPr id="9" name="Picture 2" descr="Calming scene of birds flying over a lake at sunset">
            <a:extLst>
              <a:ext uri="{FF2B5EF4-FFF2-40B4-BE49-F238E27FC236}">
                <a16:creationId xmlns:a16="http://schemas.microsoft.com/office/drawing/2014/main" id="{BDD5AAFD-EE0D-43AD-841B-B42AF418E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12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Alt Text:  Table</a:t>
            </a:r>
            <a:endParaRPr lang="en-US" sz="6000" dirty="0">
              <a:solidFill>
                <a:srgbClr val="FFFF00"/>
              </a:solidFill>
            </a:endParaRPr>
          </a:p>
        </p:txBody>
      </p:sp>
      <p:pic>
        <p:nvPicPr>
          <p:cNvPr id="3" name="Picture 2" descr="Table North Region 2016 Sales $1,850,500 2017 Sales $2,175,000 South Region 2016 Sales $1,050,000 2017 Sales $1,650,000 West Region 2016 Sales $2,875,000 2017 Sales $3,100,000">
            <a:extLst>
              <a:ext uri="{FF2B5EF4-FFF2-40B4-BE49-F238E27FC236}">
                <a16:creationId xmlns:a16="http://schemas.microsoft.com/office/drawing/2014/main" id="{5996AFBF-5679-44E8-9166-8488E8D52F44}"/>
              </a:ext>
            </a:extLst>
          </p:cNvPr>
          <p:cNvPicPr>
            <a:picLocks noChangeAspect="1"/>
          </p:cNvPicPr>
          <p:nvPr/>
        </p:nvPicPr>
        <p:blipFill>
          <a:blip r:embed="rId2"/>
          <a:stretch>
            <a:fillRect/>
          </a:stretch>
        </p:blipFill>
        <p:spPr>
          <a:xfrm>
            <a:off x="2009076" y="3045507"/>
            <a:ext cx="8163252" cy="2597121"/>
          </a:xfrm>
          <a:prstGeom prst="rect">
            <a:avLst/>
          </a:prstGeom>
        </p:spPr>
      </p:pic>
    </p:spTree>
    <p:extLst>
      <p:ext uri="{BB962C8B-B14F-4D97-AF65-F5344CB8AC3E}">
        <p14:creationId xmlns:p14="http://schemas.microsoft.com/office/powerpoint/2010/main" val="4153611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 Text: Notes Pane</a:t>
            </a:r>
          </a:p>
        </p:txBody>
      </p:sp>
      <p:pic>
        <p:nvPicPr>
          <p:cNvPr id="7" name="Picture 2" descr="bird flying across a pond at sunrise.">
            <a:extLst>
              <a:ext uri="{FF2B5EF4-FFF2-40B4-BE49-F238E27FC236}">
                <a16:creationId xmlns:a16="http://schemas.microsoft.com/office/drawing/2014/main" id="{55DECA5C-CB3F-41F6-A8F0-23D0658C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41" y="2365886"/>
            <a:ext cx="5415752" cy="30463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29AC34-814F-4403-BF44-EDCADD185AC0}"/>
              </a:ext>
            </a:extLst>
          </p:cNvPr>
          <p:cNvSpPr txBox="1"/>
          <p:nvPr/>
        </p:nvSpPr>
        <p:spPr>
          <a:xfrm>
            <a:off x="6181777" y="2228003"/>
            <a:ext cx="5546397" cy="584775"/>
          </a:xfrm>
          <a:prstGeom prst="rect">
            <a:avLst/>
          </a:prstGeom>
          <a:noFill/>
        </p:spPr>
        <p:txBody>
          <a:bodyPr wrap="square" rtlCol="0">
            <a:spAutoFit/>
          </a:bodyPr>
          <a:lstStyle/>
          <a:p>
            <a:r>
              <a:rPr lang="en-US" sz="3200" dirty="0"/>
              <a:t>Canada Geese in Texas</a:t>
            </a:r>
          </a:p>
        </p:txBody>
      </p:sp>
      <p:sp>
        <p:nvSpPr>
          <p:cNvPr id="10" name="TextBox 9">
            <a:extLst>
              <a:ext uri="{FF2B5EF4-FFF2-40B4-BE49-F238E27FC236}">
                <a16:creationId xmlns:a16="http://schemas.microsoft.com/office/drawing/2014/main" id="{77503C5A-FE43-45E1-A370-1C90788F0929}"/>
              </a:ext>
            </a:extLst>
          </p:cNvPr>
          <p:cNvSpPr txBox="1"/>
          <p:nvPr/>
        </p:nvSpPr>
        <p:spPr>
          <a:xfrm>
            <a:off x="6181777" y="2855852"/>
            <a:ext cx="4093285" cy="1200329"/>
          </a:xfrm>
          <a:prstGeom prst="rect">
            <a:avLst/>
          </a:prstGeom>
          <a:noFill/>
        </p:spPr>
        <p:txBody>
          <a:bodyPr wrap="square" rtlCol="0">
            <a:spAutoFit/>
          </a:bodyPr>
          <a:lstStyle/>
          <a:p>
            <a:r>
              <a:rPr lang="en-US" dirty="0"/>
              <a:t>In Texas, the best time to observe Canada geese is during the fall when their annual migration leads them to their winter nesting grounds on the Gulf Coast.</a:t>
            </a:r>
          </a:p>
        </p:txBody>
      </p:sp>
    </p:spTree>
    <p:extLst>
      <p:ext uri="{BB962C8B-B14F-4D97-AF65-F5344CB8AC3E}">
        <p14:creationId xmlns:p14="http://schemas.microsoft.com/office/powerpoint/2010/main" val="327065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0CE81-0DC5-4627-B3AC-C6C25B9592AA}"/>
              </a:ext>
            </a:extLst>
          </p:cNvPr>
          <p:cNvSpPr>
            <a:spLocks noGrp="1"/>
          </p:cNvSpPr>
          <p:nvPr>
            <p:ph type="title"/>
          </p:nvPr>
        </p:nvSpPr>
        <p:spPr/>
        <p:txBody>
          <a:bodyPr/>
          <a:lstStyle/>
          <a:p>
            <a:r>
              <a:rPr lang="en-US" dirty="0"/>
              <a:t>Slide Layout: Planning a Vacation</a:t>
            </a:r>
          </a:p>
        </p:txBody>
      </p:sp>
      <p:pic>
        <p:nvPicPr>
          <p:cNvPr id="8" name="Content Placeholder 7" descr="Vacation!">
            <a:extLst>
              <a:ext uri="{FF2B5EF4-FFF2-40B4-BE49-F238E27FC236}">
                <a16:creationId xmlns:a16="http://schemas.microsoft.com/office/drawing/2014/main" id="{010A9A31-5659-4062-9581-C8E4D8220F7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2612" y="2520156"/>
            <a:ext cx="5419725" cy="3048000"/>
          </a:xfrm>
        </p:spPr>
      </p:pic>
      <p:sp>
        <p:nvSpPr>
          <p:cNvPr id="4" name="Content Placeholder 3">
            <a:extLst>
              <a:ext uri="{FF2B5EF4-FFF2-40B4-BE49-F238E27FC236}">
                <a16:creationId xmlns:a16="http://schemas.microsoft.com/office/drawing/2014/main" id="{F39976B1-5E1D-4E82-8769-BBE8A7CAB68C}"/>
              </a:ext>
            </a:extLst>
          </p:cNvPr>
          <p:cNvSpPr>
            <a:spLocks noGrp="1"/>
          </p:cNvSpPr>
          <p:nvPr>
            <p:ph sz="half" idx="2"/>
          </p:nvPr>
        </p:nvSpPr>
        <p:spPr/>
        <p:txBody>
          <a:bodyPr>
            <a:normAutofit/>
          </a:bodyPr>
          <a:lstStyle/>
          <a:p>
            <a:r>
              <a:rPr lang="en-US" sz="2800" dirty="0"/>
              <a:t>When selecting a vacation location, choose one that will allow you to fully relax.</a:t>
            </a:r>
          </a:p>
        </p:txBody>
      </p:sp>
    </p:spTree>
    <p:extLst>
      <p:ext uri="{BB962C8B-B14F-4D97-AF65-F5344CB8AC3E}">
        <p14:creationId xmlns:p14="http://schemas.microsoft.com/office/powerpoint/2010/main" val="273227529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Dividend</Template>
  <TotalTime>6757</TotalTime>
  <Words>640</Words>
  <Application>Microsoft Office PowerPoint</Application>
  <PresentationFormat>Widescreen</PresentationFormat>
  <Paragraphs>89</Paragraphs>
  <Slides>16</Slides>
  <Notes>6</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Consolas</vt:lpstr>
      <vt:lpstr>Gill Sans MT</vt:lpstr>
      <vt:lpstr>Times New Roman</vt:lpstr>
      <vt:lpstr>Wingdings 2</vt:lpstr>
      <vt:lpstr>Dividend</vt:lpstr>
      <vt:lpstr>Creating Accessible PowerPoint Presentations</vt:lpstr>
      <vt:lpstr>Choosing a Theme</vt:lpstr>
      <vt:lpstr>Choosing Fonts</vt:lpstr>
      <vt:lpstr>Color: Bar Chart</vt:lpstr>
      <vt:lpstr>Alt Text</vt:lpstr>
      <vt:lpstr>Alt Text</vt:lpstr>
      <vt:lpstr>Alt Text:  Table</vt:lpstr>
      <vt:lpstr>Alt Text: Notes Pane</vt:lpstr>
      <vt:lpstr>Slide Layout: Planning a Vacation</vt:lpstr>
      <vt:lpstr>Lists</vt:lpstr>
      <vt:lpstr>Setting the Reading Order</vt:lpstr>
      <vt:lpstr>Transitions and Animations</vt:lpstr>
      <vt:lpstr>PowerPoint Presentation</vt:lpstr>
      <vt:lpstr>Hyperlinks</vt:lpstr>
      <vt:lpstr>Using the Microsoft Accessibility Checker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Accessible PowerPoint Presentations</dc:title>
  <dc:creator>Brandon Winston;Bob Howard</dc:creator>
  <cp:keywords/>
  <cp:lastModifiedBy>Leslie Janek</cp:lastModifiedBy>
  <cp:revision>127</cp:revision>
  <cp:lastPrinted>2018-01-02T19:30:11Z</cp:lastPrinted>
  <dcterms:created xsi:type="dcterms:W3CDTF">2018-01-02T13:41:13Z</dcterms:created>
  <dcterms:modified xsi:type="dcterms:W3CDTF">2018-08-14T16:34:13Z</dcterms:modified>
</cp:coreProperties>
</file>