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6"/>
  </p:notesMasterIdLst>
  <p:handoutMasterIdLst>
    <p:handoutMasterId r:id="rId27"/>
  </p:handoutMasterIdLst>
  <p:sldIdLst>
    <p:sldId id="261" r:id="rId2"/>
    <p:sldId id="267" r:id="rId3"/>
    <p:sldId id="268" r:id="rId4"/>
    <p:sldId id="269" r:id="rId5"/>
    <p:sldId id="271" r:id="rId6"/>
    <p:sldId id="272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73" r:id="rId15"/>
    <p:sldId id="281" r:id="rId16"/>
    <p:sldId id="282" r:id="rId17"/>
    <p:sldId id="285" r:id="rId18"/>
    <p:sldId id="283" r:id="rId19"/>
    <p:sldId id="284" r:id="rId20"/>
    <p:sldId id="286" r:id="rId21"/>
    <p:sldId id="287" r:id="rId22"/>
    <p:sldId id="288" r:id="rId23"/>
    <p:sldId id="289" r:id="rId24"/>
    <p:sldId id="266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16" autoAdjust="0"/>
    <p:restoredTop sz="94646" autoAdjust="0"/>
  </p:normalViewPr>
  <p:slideViewPr>
    <p:cSldViewPr>
      <p:cViewPr>
        <p:scale>
          <a:sx n="130" d="100"/>
          <a:sy n="130" d="100"/>
        </p:scale>
        <p:origin x="948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3804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2/19/2020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352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Visualize Data with PivotCharts</a:t>
            </a:r>
          </a:p>
          <a:p>
            <a:r>
              <a:rPr lang="en-US" dirty="0"/>
              <a:t>Filter Data Using Slicers and Timelines</a:t>
            </a:r>
          </a:p>
          <a:p>
            <a:r>
              <a:rPr lang="en-US" dirty="0"/>
              <a:t>Create a Dashboard in Excel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Presenting Visual Insights with Dashboards in Excel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1CCB83-AF2D-954F-8AA6-ADBE1DB08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5A1A34-9CF9-714D-8B57-791B57874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Report Connections Dialog Box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792AFA-A860-5D4C-954D-0B206D3313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Shared slicers</a:t>
            </a:r>
            <a:r>
              <a:rPr lang="en-US" dirty="0"/>
              <a:t>: Slicers that are connected to and that filter multiple PivotTables based on a common dataset simultaneously.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D166CF-D55D-DB46-A677-15DFE59F6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300" y="2819400"/>
            <a:ext cx="3735400" cy="213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26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1CCB83-AF2D-954F-8AA6-ADBE1DB08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5A1A34-9CF9-714D-8B57-791B57874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792AFA-A860-5D4C-954D-0B206D3313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Timelines</a:t>
            </a:r>
            <a:r>
              <a:rPr lang="en-US" dirty="0"/>
              <a:t>: Individual Excel objects used to filter date-related data in PivotTables.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EBFD49D-23BF-2741-B754-9B9D865099D2}"/>
              </a:ext>
            </a:extLst>
          </p:cNvPr>
          <p:cNvGrpSpPr/>
          <p:nvPr/>
        </p:nvGrpSpPr>
        <p:grpSpPr>
          <a:xfrm>
            <a:off x="1742830" y="3072838"/>
            <a:ext cx="5658339" cy="2122481"/>
            <a:chOff x="2168085" y="2755034"/>
            <a:chExt cx="5658339" cy="21224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AADF5F1-3883-A94D-AA88-CB30EF4AB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68085" y="2755034"/>
              <a:ext cx="4807828" cy="2122481"/>
            </a:xfrm>
            <a:prstGeom prst="rect">
              <a:avLst/>
            </a:prstGeom>
          </p:spPr>
        </p:pic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578ECBD6-8EB5-6D49-BAC7-7D5E3245697C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6645959" y="3493999"/>
              <a:ext cx="174625" cy="128016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315">
              <a:extLst>
                <a:ext uri="{FF2B5EF4-FFF2-40B4-BE49-F238E27FC236}">
                  <a16:creationId xmlns:a16="http://schemas.microsoft.com/office/drawing/2014/main" id="{904DC54B-50F2-B346-830E-DE1D8D734E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71160" y="301378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FF64B203-2ADB-1046-828A-BB6853B53E87}"/>
                </a:ext>
              </a:extLst>
            </p:cNvPr>
            <p:cNvSpPr/>
            <p:nvPr/>
          </p:nvSpPr>
          <p:spPr>
            <a:xfrm>
              <a:off x="4023359" y="2876461"/>
              <a:ext cx="15544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Clear Filter button</a:t>
              </a: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5397C8EE-07F5-FE49-997D-98ED37E18A26}"/>
                </a:ext>
              </a:extLst>
            </p:cNvPr>
            <p:cNvSpPr/>
            <p:nvPr/>
          </p:nvSpPr>
          <p:spPr>
            <a:xfrm>
              <a:off x="6820584" y="3996760"/>
              <a:ext cx="100584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Time levels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658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FC0E6F-DE6C-D345-B940-B2242CC8A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8250FF-B768-9143-9769-5855AA78E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Timeline Contextual Tab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7A7BD1-E531-9245-82D8-2CAE68254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302" y="3029159"/>
            <a:ext cx="8809395" cy="79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17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986FE3-F40D-3B4C-857D-A23801577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8D715D-CC78-E145-A7F0-46AB0F51F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Period Selection in Timelines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0D37C-54E4-6040-B24F-F40BF823E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select single or multiple periods on a timeline.</a:t>
            </a:r>
          </a:p>
          <a:p>
            <a:r>
              <a:rPr lang="en-US" dirty="0"/>
              <a:t>Click a single period to filter data by that period.</a:t>
            </a:r>
          </a:p>
          <a:p>
            <a:r>
              <a:rPr lang="en-US" dirty="0"/>
              <a:t>Multiple period selection filters data to show dates in the selected range.</a:t>
            </a:r>
          </a:p>
        </p:txBody>
      </p:sp>
    </p:spTree>
    <p:extLst>
      <p:ext uri="{BB962C8B-B14F-4D97-AF65-F5344CB8AC3E}">
        <p14:creationId xmlns:p14="http://schemas.microsoft.com/office/powerpoint/2010/main" val="1123632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64DDE7-1C0D-8C46-B1D9-EF79AEA20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E760F-AA0F-4440-9F76-DC9164D726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Filtering Data Using Slicers and Timelines</a:t>
            </a:r>
          </a:p>
        </p:txBody>
      </p:sp>
    </p:spTree>
    <p:extLst>
      <p:ext uri="{BB962C8B-B14F-4D97-AF65-F5344CB8AC3E}">
        <p14:creationId xmlns:p14="http://schemas.microsoft.com/office/powerpoint/2010/main" val="4237946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7A451-32DD-2F4F-BAE3-61302D273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 Dashboard in Excel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9C2AF-12A2-744F-8533-AE583D708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96834E-0BCC-1E49-8DF8-69F018BDC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400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AA3A6E-234F-A844-9E3A-BD0AEFFDC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B16654C-38DA-A341-A017-EE81FF7B3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Goals</a:t>
            </a: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943C6C4C-1B12-8441-8918-4654B27CC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1066800"/>
            <a:ext cx="80137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72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4307A8-C08C-2747-AB03-87EC6C4A4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FB6B57-5A9E-E74A-A5F9-8710B14BB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Audience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0720C5-9FA6-9A47-9E7C-A950C04CD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It’s important to understand who will be consuming the data on a dashboard.</a:t>
            </a:r>
          </a:p>
          <a:p>
            <a:r>
              <a:rPr lang="en-US" dirty="0"/>
              <a:t>Data must be useful and relevant.</a:t>
            </a:r>
          </a:p>
          <a:p>
            <a:r>
              <a:rPr lang="en-US" dirty="0"/>
              <a:t>Data should bring together data, comparisons, and correlations in meaningful ways.</a:t>
            </a:r>
          </a:p>
          <a:p>
            <a:r>
              <a:rPr lang="en-US" dirty="0"/>
              <a:t>It should showcase insights.</a:t>
            </a:r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6339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C856BD-E167-2D49-A10F-31DF7AD20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90A331-83A1-3145-A07C-0861EF8AD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KPIs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3A7371-5616-7148-962A-1E9462266D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Key Performance Indicator (KPI)</a:t>
            </a:r>
            <a:r>
              <a:rPr lang="en-US" dirty="0"/>
              <a:t>: Visual indicators that track progress towards a goal.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F75A057-6187-674A-BE8D-0D42D3C0F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to track progress towards a goal.</a:t>
            </a:r>
          </a:p>
          <a:p>
            <a:r>
              <a:rPr lang="en-US" dirty="0"/>
              <a:t>Examples: If the goal is to make USD $1M in sales this year, a good KPIs might be:</a:t>
            </a:r>
          </a:p>
          <a:p>
            <a:pPr lvl="1"/>
            <a:r>
              <a:rPr lang="en-US" dirty="0"/>
              <a:t>Year-to-date sales.</a:t>
            </a:r>
          </a:p>
          <a:p>
            <a:pPr lvl="1"/>
            <a:r>
              <a:rPr lang="en-US" dirty="0"/>
              <a:t>Open sales opportunities.</a:t>
            </a:r>
          </a:p>
          <a:p>
            <a:pPr lvl="1"/>
            <a:r>
              <a:rPr lang="en-US" dirty="0"/>
              <a:t>USD of sales in closing stages.</a:t>
            </a:r>
          </a:p>
          <a:p>
            <a:pPr lvl="1"/>
            <a:r>
              <a:rPr lang="en-US" dirty="0"/>
              <a:t>Sales by region.</a:t>
            </a:r>
          </a:p>
          <a:p>
            <a:pPr lvl="1"/>
            <a:r>
              <a:rPr lang="en-US" dirty="0"/>
              <a:t>Sales by product.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472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E25B7F-AE3F-8743-8B00-76E760AE2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4D79427-09AF-6F48-B308-71D8747DE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Organization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416F9D-3019-5647-898A-F081396FF208}"/>
              </a:ext>
            </a:extLst>
          </p:cNvPr>
          <p:cNvSpPr/>
          <p:nvPr/>
        </p:nvSpPr>
        <p:spPr>
          <a:xfrm>
            <a:off x="328673" y="1600200"/>
            <a:ext cx="3849075" cy="1676400"/>
          </a:xfrm>
          <a:prstGeom prst="rect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5BA2A3-E7CB-2A45-A4C4-425984C91849}"/>
              </a:ext>
            </a:extLst>
          </p:cNvPr>
          <p:cNvSpPr/>
          <p:nvPr/>
        </p:nvSpPr>
        <p:spPr>
          <a:xfrm>
            <a:off x="4800600" y="1600200"/>
            <a:ext cx="3849075" cy="1676400"/>
          </a:xfrm>
          <a:prstGeom prst="rect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50DD96-668E-434B-80E0-0E3D65F9718C}"/>
              </a:ext>
            </a:extLst>
          </p:cNvPr>
          <p:cNvSpPr/>
          <p:nvPr/>
        </p:nvSpPr>
        <p:spPr>
          <a:xfrm>
            <a:off x="1262610" y="1752600"/>
            <a:ext cx="1981200" cy="1066800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DCE43B-42E8-C34B-9128-00F26BD08602}"/>
              </a:ext>
            </a:extLst>
          </p:cNvPr>
          <p:cNvSpPr/>
          <p:nvPr/>
        </p:nvSpPr>
        <p:spPr>
          <a:xfrm>
            <a:off x="3399353" y="2372139"/>
            <a:ext cx="622852" cy="466339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5CD81A-34C3-DD4B-9264-9DD215F8B43E}"/>
              </a:ext>
            </a:extLst>
          </p:cNvPr>
          <p:cNvSpPr/>
          <p:nvPr/>
        </p:nvSpPr>
        <p:spPr>
          <a:xfrm>
            <a:off x="3399353" y="1769040"/>
            <a:ext cx="622852" cy="466339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CDBA45-2DE9-2741-9B95-9B256898ADAA}"/>
              </a:ext>
            </a:extLst>
          </p:cNvPr>
          <p:cNvSpPr/>
          <p:nvPr/>
        </p:nvSpPr>
        <p:spPr>
          <a:xfrm>
            <a:off x="484215" y="1752600"/>
            <a:ext cx="622852" cy="466339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925C303-E4A3-4E42-9FD2-26E47429AD40}"/>
              </a:ext>
            </a:extLst>
          </p:cNvPr>
          <p:cNvSpPr/>
          <p:nvPr/>
        </p:nvSpPr>
        <p:spPr>
          <a:xfrm>
            <a:off x="497808" y="2299377"/>
            <a:ext cx="619369" cy="466339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551D383-2EC6-834A-A25A-6F6134DC86C6}"/>
              </a:ext>
            </a:extLst>
          </p:cNvPr>
          <p:cNvSpPr/>
          <p:nvPr/>
        </p:nvSpPr>
        <p:spPr>
          <a:xfrm>
            <a:off x="494325" y="2884199"/>
            <a:ext cx="622852" cy="240002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0EE764-1F4A-CE41-BF3D-47375ADD723A}"/>
              </a:ext>
            </a:extLst>
          </p:cNvPr>
          <p:cNvSpPr/>
          <p:nvPr/>
        </p:nvSpPr>
        <p:spPr>
          <a:xfrm>
            <a:off x="3399353" y="2937538"/>
            <a:ext cx="622852" cy="240002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337FCD-8F1C-4848-B089-26110B7B2CBC}"/>
              </a:ext>
            </a:extLst>
          </p:cNvPr>
          <p:cNvSpPr/>
          <p:nvPr/>
        </p:nvSpPr>
        <p:spPr>
          <a:xfrm>
            <a:off x="1300845" y="2895588"/>
            <a:ext cx="282839" cy="240002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974447-C464-564F-9F30-F05313A6C52D}"/>
              </a:ext>
            </a:extLst>
          </p:cNvPr>
          <p:cNvSpPr/>
          <p:nvPr/>
        </p:nvSpPr>
        <p:spPr>
          <a:xfrm>
            <a:off x="1678961" y="2895588"/>
            <a:ext cx="282839" cy="240002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3F67E5-C675-E448-9D60-3CCC7493268E}"/>
              </a:ext>
            </a:extLst>
          </p:cNvPr>
          <p:cNvSpPr/>
          <p:nvPr/>
        </p:nvSpPr>
        <p:spPr>
          <a:xfrm>
            <a:off x="2087082" y="2899301"/>
            <a:ext cx="282839" cy="240002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7B1086-E39E-7544-B400-8423ACC38DEA}"/>
              </a:ext>
            </a:extLst>
          </p:cNvPr>
          <p:cNvSpPr/>
          <p:nvPr/>
        </p:nvSpPr>
        <p:spPr>
          <a:xfrm>
            <a:off x="2502610" y="2895588"/>
            <a:ext cx="282839" cy="240002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EBAD83-85F7-0D4A-BE32-8261F1DBC784}"/>
              </a:ext>
            </a:extLst>
          </p:cNvPr>
          <p:cNvSpPr/>
          <p:nvPr/>
        </p:nvSpPr>
        <p:spPr>
          <a:xfrm>
            <a:off x="2925961" y="2899301"/>
            <a:ext cx="282839" cy="240002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49E8926-A9DE-A443-90F3-D6DB02537317}"/>
              </a:ext>
            </a:extLst>
          </p:cNvPr>
          <p:cNvSpPr/>
          <p:nvPr/>
        </p:nvSpPr>
        <p:spPr>
          <a:xfrm>
            <a:off x="4953000" y="1752599"/>
            <a:ext cx="838200" cy="619540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4327DB-A375-1D41-9249-266A739EAD37}"/>
              </a:ext>
            </a:extLst>
          </p:cNvPr>
          <p:cNvSpPr/>
          <p:nvPr/>
        </p:nvSpPr>
        <p:spPr>
          <a:xfrm>
            <a:off x="4939748" y="2455946"/>
            <a:ext cx="838200" cy="619540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7A0E06B-012E-7049-A58B-F41BFA850C44}"/>
              </a:ext>
            </a:extLst>
          </p:cNvPr>
          <p:cNvSpPr/>
          <p:nvPr/>
        </p:nvSpPr>
        <p:spPr>
          <a:xfrm>
            <a:off x="5900189" y="1753855"/>
            <a:ext cx="838200" cy="619540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9436894-B4E9-DD4E-90CC-A3645CF28FB8}"/>
              </a:ext>
            </a:extLst>
          </p:cNvPr>
          <p:cNvSpPr/>
          <p:nvPr/>
        </p:nvSpPr>
        <p:spPr>
          <a:xfrm>
            <a:off x="5895390" y="2455946"/>
            <a:ext cx="838200" cy="619540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B6834C0-2AB2-944C-8E8B-627D14B4F304}"/>
              </a:ext>
            </a:extLst>
          </p:cNvPr>
          <p:cNvSpPr/>
          <p:nvPr/>
        </p:nvSpPr>
        <p:spPr>
          <a:xfrm>
            <a:off x="6992375" y="1752599"/>
            <a:ext cx="576811" cy="364457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1D521C2-8D83-8347-97EB-2E601BE35F7C}"/>
              </a:ext>
            </a:extLst>
          </p:cNvPr>
          <p:cNvSpPr/>
          <p:nvPr/>
        </p:nvSpPr>
        <p:spPr>
          <a:xfrm>
            <a:off x="6986196" y="2253855"/>
            <a:ext cx="576811" cy="364457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BBAE4CC-CBC4-1640-8143-C3490C23CB13}"/>
              </a:ext>
            </a:extLst>
          </p:cNvPr>
          <p:cNvSpPr/>
          <p:nvPr/>
        </p:nvSpPr>
        <p:spPr>
          <a:xfrm>
            <a:off x="6986196" y="2755309"/>
            <a:ext cx="576811" cy="364457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0B83EB6-B8D7-B941-AEE6-733C45102B1B}"/>
              </a:ext>
            </a:extLst>
          </p:cNvPr>
          <p:cNvSpPr/>
          <p:nvPr/>
        </p:nvSpPr>
        <p:spPr>
          <a:xfrm>
            <a:off x="7741771" y="1758027"/>
            <a:ext cx="282839" cy="285920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5349AD0-BA04-204C-9854-043546A2C15C}"/>
              </a:ext>
            </a:extLst>
          </p:cNvPr>
          <p:cNvSpPr/>
          <p:nvPr/>
        </p:nvSpPr>
        <p:spPr>
          <a:xfrm>
            <a:off x="8185859" y="1762471"/>
            <a:ext cx="282839" cy="285920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A5C99F8-FDF4-6941-B9A8-4FA7501B4FA1}"/>
              </a:ext>
            </a:extLst>
          </p:cNvPr>
          <p:cNvSpPr/>
          <p:nvPr/>
        </p:nvSpPr>
        <p:spPr>
          <a:xfrm>
            <a:off x="7744777" y="2114103"/>
            <a:ext cx="282839" cy="285920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781B836-5BD2-994A-B830-B7DAABDC34AA}"/>
              </a:ext>
            </a:extLst>
          </p:cNvPr>
          <p:cNvSpPr/>
          <p:nvPr/>
        </p:nvSpPr>
        <p:spPr>
          <a:xfrm>
            <a:off x="8188865" y="2118547"/>
            <a:ext cx="282839" cy="285920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AB2AFCA-D5AE-5D4F-ABCF-DF1B171F2E34}"/>
              </a:ext>
            </a:extLst>
          </p:cNvPr>
          <p:cNvSpPr/>
          <p:nvPr/>
        </p:nvSpPr>
        <p:spPr>
          <a:xfrm>
            <a:off x="7741771" y="2475352"/>
            <a:ext cx="282839" cy="285920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BB00CA-3A99-034D-B235-4C4049E940D3}"/>
              </a:ext>
            </a:extLst>
          </p:cNvPr>
          <p:cNvSpPr/>
          <p:nvPr/>
        </p:nvSpPr>
        <p:spPr>
          <a:xfrm>
            <a:off x="8185859" y="2479796"/>
            <a:ext cx="282839" cy="285920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9D08F33-9C58-8D4C-A8B3-DFD14179D105}"/>
              </a:ext>
            </a:extLst>
          </p:cNvPr>
          <p:cNvSpPr/>
          <p:nvPr/>
        </p:nvSpPr>
        <p:spPr>
          <a:xfrm>
            <a:off x="7741771" y="2838588"/>
            <a:ext cx="282839" cy="285920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24312AF-D5CF-684F-B30C-6B425538145F}"/>
              </a:ext>
            </a:extLst>
          </p:cNvPr>
          <p:cNvSpPr/>
          <p:nvPr/>
        </p:nvSpPr>
        <p:spPr>
          <a:xfrm>
            <a:off x="8185859" y="2843032"/>
            <a:ext cx="282839" cy="285920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1089C8-EA0A-C148-B2B9-CAFB6EB538F5}"/>
              </a:ext>
            </a:extLst>
          </p:cNvPr>
          <p:cNvSpPr/>
          <p:nvPr/>
        </p:nvSpPr>
        <p:spPr>
          <a:xfrm>
            <a:off x="4800600" y="4171058"/>
            <a:ext cx="3849075" cy="1676400"/>
          </a:xfrm>
          <a:prstGeom prst="rect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52EFA65-817F-4940-A37C-A324D44B6100}"/>
              </a:ext>
            </a:extLst>
          </p:cNvPr>
          <p:cNvSpPr/>
          <p:nvPr/>
        </p:nvSpPr>
        <p:spPr>
          <a:xfrm>
            <a:off x="259460" y="4162304"/>
            <a:ext cx="3849075" cy="1676400"/>
          </a:xfrm>
          <a:prstGeom prst="rect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CD5D50B-9034-F44E-AD71-9C77FA730B89}"/>
              </a:ext>
            </a:extLst>
          </p:cNvPr>
          <p:cNvSpPr/>
          <p:nvPr/>
        </p:nvSpPr>
        <p:spPr>
          <a:xfrm>
            <a:off x="4960881" y="4247259"/>
            <a:ext cx="3411498" cy="685800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A515BE3-D68B-1A4D-BC91-51CFBB67BDC1}"/>
              </a:ext>
            </a:extLst>
          </p:cNvPr>
          <p:cNvSpPr/>
          <p:nvPr/>
        </p:nvSpPr>
        <p:spPr>
          <a:xfrm>
            <a:off x="4964625" y="5009260"/>
            <a:ext cx="576811" cy="364457"/>
          </a:xfrm>
          <a:prstGeom prst="rect">
            <a:avLst/>
          </a:prstGeom>
          <a:solidFill>
            <a:srgbClr val="FF0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8308708-599D-0E48-8AAA-90E73B0EA468}"/>
              </a:ext>
            </a:extLst>
          </p:cNvPr>
          <p:cNvSpPr/>
          <p:nvPr/>
        </p:nvSpPr>
        <p:spPr>
          <a:xfrm>
            <a:off x="4964625" y="5421923"/>
            <a:ext cx="576811" cy="364457"/>
          </a:xfrm>
          <a:prstGeom prst="rect">
            <a:avLst/>
          </a:prstGeom>
          <a:solidFill>
            <a:srgbClr val="FF0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86C8B32-B002-6B49-A9F2-177DD5E0923E}"/>
              </a:ext>
            </a:extLst>
          </p:cNvPr>
          <p:cNvSpPr/>
          <p:nvPr/>
        </p:nvSpPr>
        <p:spPr>
          <a:xfrm>
            <a:off x="5670813" y="5009260"/>
            <a:ext cx="576811" cy="364457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F1743CC-3858-EF47-B656-357DB593620B}"/>
              </a:ext>
            </a:extLst>
          </p:cNvPr>
          <p:cNvSpPr/>
          <p:nvPr/>
        </p:nvSpPr>
        <p:spPr>
          <a:xfrm>
            <a:off x="5670813" y="5424312"/>
            <a:ext cx="576811" cy="364457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1B5ADEA-19A0-1543-A565-42AD4A0AB806}"/>
              </a:ext>
            </a:extLst>
          </p:cNvPr>
          <p:cNvSpPr/>
          <p:nvPr/>
        </p:nvSpPr>
        <p:spPr>
          <a:xfrm>
            <a:off x="6383191" y="5000504"/>
            <a:ext cx="576811" cy="364457"/>
          </a:xfrm>
          <a:prstGeom prst="rect">
            <a:avLst/>
          </a:prstGeom>
          <a:solidFill>
            <a:srgbClr val="00206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F7FCB70-84C3-5842-8E80-8FCB5DDC9B0D}"/>
              </a:ext>
            </a:extLst>
          </p:cNvPr>
          <p:cNvSpPr/>
          <p:nvPr/>
        </p:nvSpPr>
        <p:spPr>
          <a:xfrm>
            <a:off x="6383191" y="5413167"/>
            <a:ext cx="576811" cy="364457"/>
          </a:xfrm>
          <a:prstGeom prst="rect">
            <a:avLst/>
          </a:prstGeom>
          <a:solidFill>
            <a:srgbClr val="002060">
              <a:alpha val="16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83193ED-D4A1-644E-81E9-5675DED85AE9}"/>
              </a:ext>
            </a:extLst>
          </p:cNvPr>
          <p:cNvSpPr/>
          <p:nvPr/>
        </p:nvSpPr>
        <p:spPr>
          <a:xfrm>
            <a:off x="7089379" y="5000504"/>
            <a:ext cx="576811" cy="364457"/>
          </a:xfrm>
          <a:prstGeom prst="rect">
            <a:avLst/>
          </a:prstGeom>
          <a:solidFill>
            <a:srgbClr val="7030A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DFC7984-53F7-6F49-8926-8688649B89AD}"/>
              </a:ext>
            </a:extLst>
          </p:cNvPr>
          <p:cNvSpPr/>
          <p:nvPr/>
        </p:nvSpPr>
        <p:spPr>
          <a:xfrm>
            <a:off x="7089379" y="5415556"/>
            <a:ext cx="576811" cy="364457"/>
          </a:xfrm>
          <a:prstGeom prst="rect">
            <a:avLst/>
          </a:prstGeom>
          <a:solidFill>
            <a:srgbClr val="7030A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86A7B8D-209B-9847-8A48-0B26BF1BFFFF}"/>
              </a:ext>
            </a:extLst>
          </p:cNvPr>
          <p:cNvSpPr/>
          <p:nvPr/>
        </p:nvSpPr>
        <p:spPr>
          <a:xfrm>
            <a:off x="7795567" y="5000504"/>
            <a:ext cx="576811" cy="364457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5A1B83A-A0B6-F243-B1B8-A210C998F221}"/>
              </a:ext>
            </a:extLst>
          </p:cNvPr>
          <p:cNvSpPr/>
          <p:nvPr/>
        </p:nvSpPr>
        <p:spPr>
          <a:xfrm>
            <a:off x="7795567" y="5415556"/>
            <a:ext cx="576811" cy="364457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E9739A0-F951-D344-855C-B08E85C5820A}"/>
              </a:ext>
            </a:extLst>
          </p:cNvPr>
          <p:cNvSpPr/>
          <p:nvPr/>
        </p:nvSpPr>
        <p:spPr>
          <a:xfrm>
            <a:off x="501822" y="4356989"/>
            <a:ext cx="622852" cy="576070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AA50017-7DCE-AF41-B123-E5CBA1829BDD}"/>
              </a:ext>
            </a:extLst>
          </p:cNvPr>
          <p:cNvSpPr/>
          <p:nvPr/>
        </p:nvSpPr>
        <p:spPr>
          <a:xfrm>
            <a:off x="501822" y="5049015"/>
            <a:ext cx="622852" cy="240002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46A8C42-4023-444D-805B-10D7A25A077B}"/>
              </a:ext>
            </a:extLst>
          </p:cNvPr>
          <p:cNvSpPr/>
          <p:nvPr/>
        </p:nvSpPr>
        <p:spPr>
          <a:xfrm>
            <a:off x="1295452" y="4356989"/>
            <a:ext cx="282839" cy="240002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78DB261-2770-784D-95AD-9D6F726B641D}"/>
              </a:ext>
            </a:extLst>
          </p:cNvPr>
          <p:cNvSpPr/>
          <p:nvPr/>
        </p:nvSpPr>
        <p:spPr>
          <a:xfrm>
            <a:off x="1300845" y="5062731"/>
            <a:ext cx="282839" cy="240002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A7D1AB9-0FD9-B840-B413-9372189F3009}"/>
              </a:ext>
            </a:extLst>
          </p:cNvPr>
          <p:cNvSpPr/>
          <p:nvPr/>
        </p:nvSpPr>
        <p:spPr>
          <a:xfrm>
            <a:off x="1300845" y="4726474"/>
            <a:ext cx="282839" cy="240002"/>
          </a:xfrm>
          <a:prstGeom prst="rect">
            <a:avLst/>
          </a:prstGeom>
          <a:solidFill>
            <a:srgbClr val="FFC00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F81D1D8-551F-B44B-9EAC-8266CAA7099B}"/>
              </a:ext>
            </a:extLst>
          </p:cNvPr>
          <p:cNvSpPr/>
          <p:nvPr/>
        </p:nvSpPr>
        <p:spPr>
          <a:xfrm>
            <a:off x="1732050" y="4356989"/>
            <a:ext cx="899607" cy="932028"/>
          </a:xfrm>
          <a:prstGeom prst="rect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BFCAED7F-A412-2346-88BC-30995DDD280B}"/>
              </a:ext>
            </a:extLst>
          </p:cNvPr>
          <p:cNvSpPr/>
          <p:nvPr/>
        </p:nvSpPr>
        <p:spPr>
          <a:xfrm>
            <a:off x="1366488" y="1201051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Center and surround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5ACA38C6-53B2-7346-A563-18FB6BE7E554}"/>
              </a:ext>
            </a:extLst>
          </p:cNvPr>
          <p:cNvSpPr/>
          <p:nvPr/>
        </p:nvSpPr>
        <p:spPr>
          <a:xfrm>
            <a:off x="1305428" y="2071263"/>
            <a:ext cx="1839361" cy="555155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Main chart surrounded by supporting charts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C63360B9-9EA8-924A-928A-6B6844EC658B}"/>
              </a:ext>
            </a:extLst>
          </p:cNvPr>
          <p:cNvSpPr/>
          <p:nvPr/>
        </p:nvSpPr>
        <p:spPr>
          <a:xfrm>
            <a:off x="5863124" y="1219250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Group related data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662DFBEB-833E-D14B-AF76-6F6FC4839164}"/>
              </a:ext>
            </a:extLst>
          </p:cNvPr>
          <p:cNvSpPr/>
          <p:nvPr/>
        </p:nvSpPr>
        <p:spPr>
          <a:xfrm>
            <a:off x="4960006" y="2563840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Group 1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id="{A15F65B5-EC82-814A-84F1-7200489D3808}"/>
              </a:ext>
            </a:extLst>
          </p:cNvPr>
          <p:cNvSpPr/>
          <p:nvPr/>
        </p:nvSpPr>
        <p:spPr>
          <a:xfrm>
            <a:off x="6851032" y="2566407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Group 2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D4C31B08-EB20-BD4B-9D0F-3B51AB13D410}"/>
              </a:ext>
            </a:extLst>
          </p:cNvPr>
          <p:cNvSpPr/>
          <p:nvPr/>
        </p:nvSpPr>
        <p:spPr>
          <a:xfrm>
            <a:off x="1391197" y="3753930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Show Relationships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1BB4C823-579B-1946-91B4-F755D92264C0}"/>
              </a:ext>
            </a:extLst>
          </p:cNvPr>
          <p:cNvSpPr/>
          <p:nvPr/>
        </p:nvSpPr>
        <p:spPr>
          <a:xfrm>
            <a:off x="2803796" y="4356989"/>
            <a:ext cx="622852" cy="576070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251B9178-1737-FB45-A05F-F3060A0A71DC}"/>
              </a:ext>
            </a:extLst>
          </p:cNvPr>
          <p:cNvSpPr/>
          <p:nvPr/>
        </p:nvSpPr>
        <p:spPr>
          <a:xfrm>
            <a:off x="2803796" y="5049015"/>
            <a:ext cx="622852" cy="240002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D120DF6-0E1C-7140-8861-05D4809AC9A8}"/>
              </a:ext>
            </a:extLst>
          </p:cNvPr>
          <p:cNvSpPr/>
          <p:nvPr/>
        </p:nvSpPr>
        <p:spPr>
          <a:xfrm>
            <a:off x="3607131" y="4356989"/>
            <a:ext cx="282839" cy="240002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21D7EC75-1786-5C42-B071-A15A4FD16D9F}"/>
              </a:ext>
            </a:extLst>
          </p:cNvPr>
          <p:cNvSpPr/>
          <p:nvPr/>
        </p:nvSpPr>
        <p:spPr>
          <a:xfrm>
            <a:off x="3602819" y="5062731"/>
            <a:ext cx="282839" cy="240002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D5087C1E-7BCE-5F43-9383-5FC1912ABC63}"/>
              </a:ext>
            </a:extLst>
          </p:cNvPr>
          <p:cNvSpPr/>
          <p:nvPr/>
        </p:nvSpPr>
        <p:spPr>
          <a:xfrm>
            <a:off x="3602819" y="4726474"/>
            <a:ext cx="282839" cy="240002"/>
          </a:xfrm>
          <a:prstGeom prst="rect">
            <a:avLst/>
          </a:prstGeom>
          <a:solidFill>
            <a:srgbClr val="92D050">
              <a:alpha val="15000"/>
            </a:srgbClr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EB9ED9C2-1DF3-1D4F-BE8B-65851E34EE05}"/>
              </a:ext>
            </a:extLst>
          </p:cNvPr>
          <p:cNvSpPr/>
          <p:nvPr/>
        </p:nvSpPr>
        <p:spPr>
          <a:xfrm>
            <a:off x="862536" y="5646032"/>
            <a:ext cx="2781345" cy="595879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Charts using filters, slicers, and other elements to show relationships.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95" name="Line 314">
            <a:extLst>
              <a:ext uri="{FF2B5EF4-FFF2-40B4-BE49-F238E27FC236}">
                <a16:creationId xmlns:a16="http://schemas.microsoft.com/office/drawing/2014/main" id="{2EA14701-BFBB-4047-A992-C8043CDF138C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391916" y="5368904"/>
            <a:ext cx="334133" cy="23344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Line 314">
            <a:extLst>
              <a:ext uri="{FF2B5EF4-FFF2-40B4-BE49-F238E27FC236}">
                <a16:creationId xmlns:a16="http://schemas.microsoft.com/office/drawing/2014/main" id="{3C9F131C-6153-6F4C-BBCA-0E91A4E9715B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2790401" y="5365576"/>
            <a:ext cx="334132" cy="2500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2039A666-688C-A946-9776-455E7C4959C3}"/>
              </a:ext>
            </a:extLst>
          </p:cNvPr>
          <p:cNvSpPr/>
          <p:nvPr/>
        </p:nvSpPr>
        <p:spPr>
          <a:xfrm>
            <a:off x="5822018" y="3751299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Timeline Progression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2F024D44-438D-494E-9C6F-F7CDDBA5126C}"/>
              </a:ext>
            </a:extLst>
          </p:cNvPr>
          <p:cNvCxnSpPr/>
          <p:nvPr/>
        </p:nvCxnSpPr>
        <p:spPr>
          <a:xfrm>
            <a:off x="5123884" y="4726474"/>
            <a:ext cx="3120293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Rounded Rectangle 99">
            <a:extLst>
              <a:ext uri="{FF2B5EF4-FFF2-40B4-BE49-F238E27FC236}">
                <a16:creationId xmlns:a16="http://schemas.microsoft.com/office/drawing/2014/main" id="{BE1D92EC-A822-994A-ABD1-BB14B3972678}"/>
              </a:ext>
            </a:extLst>
          </p:cNvPr>
          <p:cNvSpPr/>
          <p:nvPr/>
        </p:nvSpPr>
        <p:spPr>
          <a:xfrm>
            <a:off x="5670813" y="4300552"/>
            <a:ext cx="2070958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Timeline with milestones.</a:t>
            </a: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2C43BC2F-48AA-324A-8232-C89FAFCE0050}"/>
              </a:ext>
            </a:extLst>
          </p:cNvPr>
          <p:cNvCxnSpPr>
            <a:cxnSpLocks/>
          </p:cNvCxnSpPr>
          <p:nvPr/>
        </p:nvCxnSpPr>
        <p:spPr>
          <a:xfrm>
            <a:off x="5257800" y="4550524"/>
            <a:ext cx="0" cy="335103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103E66BF-AB48-6A4A-B8B0-4E50749BB5D2}"/>
              </a:ext>
            </a:extLst>
          </p:cNvPr>
          <p:cNvCxnSpPr>
            <a:cxnSpLocks/>
          </p:cNvCxnSpPr>
          <p:nvPr/>
        </p:nvCxnSpPr>
        <p:spPr>
          <a:xfrm>
            <a:off x="5943600" y="4607165"/>
            <a:ext cx="0" cy="292889"/>
          </a:xfrm>
          <a:prstGeom prst="line">
            <a:avLst/>
          </a:prstGeom>
          <a:ln w="19050">
            <a:solidFill>
              <a:srgbClr val="FFC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B689C90A-9E09-0C4B-B4EF-B51AE4F134E0}"/>
              </a:ext>
            </a:extLst>
          </p:cNvPr>
          <p:cNvCxnSpPr>
            <a:cxnSpLocks/>
          </p:cNvCxnSpPr>
          <p:nvPr/>
        </p:nvCxnSpPr>
        <p:spPr>
          <a:xfrm>
            <a:off x="6684031" y="4592738"/>
            <a:ext cx="0" cy="292889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1531C448-12C1-B545-8860-B233DDB8AFF0}"/>
              </a:ext>
            </a:extLst>
          </p:cNvPr>
          <p:cNvCxnSpPr>
            <a:cxnSpLocks/>
          </p:cNvCxnSpPr>
          <p:nvPr/>
        </p:nvCxnSpPr>
        <p:spPr>
          <a:xfrm>
            <a:off x="7391400" y="4592738"/>
            <a:ext cx="0" cy="292889"/>
          </a:xfrm>
          <a:prstGeom prst="line">
            <a:avLst/>
          </a:prstGeom>
          <a:ln w="19050">
            <a:solidFill>
              <a:srgbClr val="7030A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3903FDC-1733-1A4B-884E-FD67F572B7F6}"/>
              </a:ext>
            </a:extLst>
          </p:cNvPr>
          <p:cNvCxnSpPr>
            <a:cxnSpLocks/>
          </p:cNvCxnSpPr>
          <p:nvPr/>
        </p:nvCxnSpPr>
        <p:spPr>
          <a:xfrm>
            <a:off x="8077200" y="4550524"/>
            <a:ext cx="0" cy="335103"/>
          </a:xfrm>
          <a:prstGeom prst="line">
            <a:avLst/>
          </a:prstGeom>
          <a:ln w="19050">
            <a:solidFill>
              <a:srgbClr val="92D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Rounded Rectangle 109">
            <a:extLst>
              <a:ext uri="{FF2B5EF4-FFF2-40B4-BE49-F238E27FC236}">
                <a16:creationId xmlns:a16="http://schemas.microsoft.com/office/drawing/2014/main" id="{E42F5DB0-D655-7A4D-862E-D0727453F28B}"/>
              </a:ext>
            </a:extLst>
          </p:cNvPr>
          <p:cNvSpPr/>
          <p:nvPr/>
        </p:nvSpPr>
        <p:spPr>
          <a:xfrm>
            <a:off x="5330788" y="5895887"/>
            <a:ext cx="2671683" cy="440584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Supporting charts with data related to each milestone.</a:t>
            </a:r>
          </a:p>
        </p:txBody>
      </p:sp>
    </p:spTree>
    <p:extLst>
      <p:ext uri="{BB962C8B-B14F-4D97-AF65-F5344CB8AC3E}">
        <p14:creationId xmlns:p14="http://schemas.microsoft.com/office/powerpoint/2010/main" val="3939306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 Data with PivotCharts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4307A8-C08C-2747-AB03-87EC6C4A4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FB6B57-5A9E-E74A-A5F9-8710B14BB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0720C5-9FA6-9A47-9E7C-A950C04CD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Files</a:t>
            </a:r>
          </a:p>
          <a:p>
            <a:r>
              <a:rPr lang="en-US" dirty="0"/>
              <a:t>Databases</a:t>
            </a:r>
          </a:p>
          <a:p>
            <a:r>
              <a:rPr lang="en-US" dirty="0"/>
              <a:t>Azure</a:t>
            </a:r>
          </a:p>
          <a:p>
            <a:r>
              <a:rPr lang="en-US" dirty="0"/>
              <a:t>Online Services</a:t>
            </a:r>
          </a:p>
          <a:p>
            <a:r>
              <a:rPr lang="en-US" dirty="0"/>
              <a:t>Other Sources</a:t>
            </a:r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5795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4307A8-C08C-2747-AB03-87EC6C4A4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FB6B57-5A9E-E74A-A5F9-8710B14BB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Refresh Options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30F9377-3C22-D94D-A0CB-77F8A492FB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9960078"/>
              </p:ext>
            </p:extLst>
          </p:nvPr>
        </p:nvGraphicFramePr>
        <p:xfrm>
          <a:off x="952500" y="1524000"/>
          <a:ext cx="7239000" cy="2621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3237640981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94008522"/>
                    </a:ext>
                  </a:extLst>
                </a:gridCol>
              </a:tblGrid>
              <a:tr h="321276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Refresh Type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Where Configured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34385"/>
                  </a:ext>
                </a:extLst>
              </a:tr>
              <a:tr h="267730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Manual refresh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Data → Refresh All 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drop-down, click </a:t>
                      </a: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Refresh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.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76104"/>
                  </a:ext>
                </a:extLst>
              </a:tr>
              <a:tr h="364112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Manual refresh (imported XML file)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Developer → Refresh Data.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0385288"/>
                  </a:ext>
                </a:extLst>
              </a:tr>
              <a:tr h="514041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Automatic refresh data when workbook opened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Data → Refresh All 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drop-down, click </a:t>
                      </a: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Connection Properties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. Click the </a:t>
                      </a: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Usage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 tab and under </a:t>
                      </a: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Refresh control, 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select </a:t>
                      </a: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Refresh data when opening the file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552486"/>
                  </a:ext>
                </a:extLst>
              </a:tr>
              <a:tr h="514041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Automatic refresh at specified interval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Data → Refresh All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 drop-down, then click </a:t>
                      </a: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Connection Properties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. Click the </a:t>
                      </a: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Usage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 tab, check the </a:t>
                      </a: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Refresh every </a:t>
                      </a: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box, and enter the number of minutes between refreshes.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3831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0931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4307A8-C08C-2747-AB03-87EC6C4A4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FB6B57-5A9E-E74A-A5F9-8710B14BB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Sharing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0720C5-9FA6-9A47-9E7C-A950C04CD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Email</a:t>
            </a:r>
          </a:p>
          <a:p>
            <a:r>
              <a:rPr lang="en-US" dirty="0"/>
              <a:t>Posting it to an online folder.</a:t>
            </a:r>
          </a:p>
          <a:p>
            <a:r>
              <a:rPr lang="en-US" dirty="0"/>
              <a:t>Upload the workbook to your Outlook group document library.</a:t>
            </a:r>
          </a:p>
          <a:p>
            <a:r>
              <a:rPr lang="en-US" dirty="0"/>
              <a:t>Publish the workbook to other SharePoint locations</a:t>
            </a:r>
          </a:p>
        </p:txBody>
      </p:sp>
    </p:spTree>
    <p:extLst>
      <p:ext uri="{BB962C8B-B14F-4D97-AF65-F5344CB8AC3E}">
        <p14:creationId xmlns:p14="http://schemas.microsoft.com/office/powerpoint/2010/main" val="22474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ACE3BA-DD8B-8047-9D19-883A04B9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1364EC-12D5-C344-A609-D846B6A1E2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Dashboard in Excel</a:t>
            </a:r>
          </a:p>
        </p:txBody>
      </p:sp>
    </p:spTree>
    <p:extLst>
      <p:ext uri="{BB962C8B-B14F-4D97-AF65-F5344CB8AC3E}">
        <p14:creationId xmlns:p14="http://schemas.microsoft.com/office/powerpoint/2010/main" val="302230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For the dashboards that you've created in the past, who was your audience and how did you distribute the dashboard? </a:t>
            </a:r>
          </a:p>
          <a:p>
            <a:r>
              <a:rPr lang="en-US" dirty="0"/>
              <a:t>What might be a benefit of using slicers and timelines with your data?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AAF6F2-506A-E641-968E-835495DE6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477BB9-0248-3744-8AFC-011F84F3D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PivotCharts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EB2389-3DB2-5F42-8F02-4EBED77670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PivotCharts</a:t>
            </a:r>
            <a:r>
              <a:rPr lang="en-US" dirty="0"/>
              <a:t>: Graphical representations of numerical values in a PivotTable and relationships among those values.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1927CE-77CA-B74D-94B6-5C45DB584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6" y="2166165"/>
            <a:ext cx="7214327" cy="427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7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501378-EAD0-0142-A07C-8EF6F05D5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E5FBB7-0E5D-5643-8E04-A0DE37772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PivotChart Fields Task Pane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D0C04A-E3BC-A341-BD6B-5A3E633E7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624" y="1142802"/>
            <a:ext cx="2644369" cy="457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252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FCFE1A-8B25-8040-B012-7569A961A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9BB593-0E96-B94D-BB23-FC65ADA39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PivotChart Filters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732B6A8-10E3-7A4A-B6DE-9D7402EF0E72}"/>
              </a:ext>
            </a:extLst>
          </p:cNvPr>
          <p:cNvGrpSpPr/>
          <p:nvPr/>
        </p:nvGrpSpPr>
        <p:grpSpPr>
          <a:xfrm>
            <a:off x="804544" y="1289049"/>
            <a:ext cx="7361558" cy="4830189"/>
            <a:chOff x="804544" y="1289049"/>
            <a:chExt cx="7361558" cy="483018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74B08EC-179F-EC41-A04F-E0DB3EEED4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544" y="1752600"/>
              <a:ext cx="7361558" cy="4366638"/>
            </a:xfrm>
            <a:prstGeom prst="rect">
              <a:avLst/>
            </a:prstGeom>
          </p:spPr>
        </p:pic>
        <p:sp>
          <p:nvSpPr>
            <p:cNvPr id="7" name="Line 316">
              <a:extLst>
                <a:ext uri="{FF2B5EF4-FFF2-40B4-BE49-F238E27FC236}">
                  <a16:creationId xmlns:a16="http://schemas.microsoft.com/office/drawing/2014/main" id="{CD70F867-9C73-0246-925F-981EE5C190E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2752725" y="1441868"/>
              <a:ext cx="438149" cy="6096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Line 316">
              <a:extLst>
                <a:ext uri="{FF2B5EF4-FFF2-40B4-BE49-F238E27FC236}">
                  <a16:creationId xmlns:a16="http://schemas.microsoft.com/office/drawing/2014/main" id="{275A6C2B-AC64-AD47-A86F-1A58F321375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072647" y="1576514"/>
              <a:ext cx="655303" cy="53339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B565C6C1-B30B-4843-AEB9-644B064E55BB}"/>
                </a:ext>
              </a:extLst>
            </p:cNvPr>
            <p:cNvSpPr/>
            <p:nvPr/>
          </p:nvSpPr>
          <p:spPr>
            <a:xfrm>
              <a:off x="1804985" y="1289049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PivotTable filters</a:t>
              </a:r>
            </a:p>
          </p:txBody>
        </p:sp>
        <p:sp>
          <p:nvSpPr>
            <p:cNvPr id="10" name="Line 316">
              <a:extLst>
                <a:ext uri="{FF2B5EF4-FFF2-40B4-BE49-F238E27FC236}">
                  <a16:creationId xmlns:a16="http://schemas.microsoft.com/office/drawing/2014/main" id="{C93A6C5B-7AC0-DE4F-BACE-98A6460FB3B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798091" y="3950492"/>
              <a:ext cx="0" cy="39862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316">
              <a:extLst>
                <a:ext uri="{FF2B5EF4-FFF2-40B4-BE49-F238E27FC236}">
                  <a16:creationId xmlns:a16="http://schemas.microsoft.com/office/drawing/2014/main" id="{EDD109FC-25E3-CD44-89FB-EEB0F11BD42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4335860" y="5189110"/>
              <a:ext cx="1386680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5782B290-0527-A342-B29B-B8F79827F4F3}"/>
                </a:ext>
              </a:extLst>
            </p:cNvPr>
            <p:cNvSpPr/>
            <p:nvPr/>
          </p:nvSpPr>
          <p:spPr>
            <a:xfrm>
              <a:off x="4167186" y="580628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PivotChart filters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5766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240409-C4BE-AA4E-B389-370F0379A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0322E6-853A-294D-914F-4769220E8F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Visualizing Data with PivotCharts</a:t>
            </a:r>
          </a:p>
        </p:txBody>
      </p:sp>
    </p:spTree>
    <p:extLst>
      <p:ext uri="{BB962C8B-B14F-4D97-AF65-F5344CB8AC3E}">
        <p14:creationId xmlns:p14="http://schemas.microsoft.com/office/powerpoint/2010/main" val="236025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4E068-34AF-C54D-9498-E77844535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Data Using </a:t>
            </a:r>
            <a:br>
              <a:rPr lang="en-US" dirty="0"/>
            </a:br>
            <a:r>
              <a:rPr lang="en-US" dirty="0"/>
              <a:t>Slicers and Timelines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EDF68D-8070-5846-9FF8-16AC293630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FD0B62-2B13-314F-B594-3F4C8B93D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312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2637DF-A791-424C-9096-F3FD671E9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A4E64A-50C4-0946-A34D-255A5CE47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Slicers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6A96DC-985B-B14F-BC61-62E6A34F99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Slicers</a:t>
            </a:r>
            <a:r>
              <a:rPr lang="en-US" dirty="0"/>
              <a:t>: Visual objects used to filter the data in PivotTables.</a:t>
            </a:r>
          </a:p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AE25A9-2578-A74B-9DEF-6E30533D584A}"/>
              </a:ext>
            </a:extLst>
          </p:cNvPr>
          <p:cNvGrpSpPr/>
          <p:nvPr/>
        </p:nvGrpSpPr>
        <p:grpSpPr>
          <a:xfrm>
            <a:off x="709178" y="2362200"/>
            <a:ext cx="7725643" cy="3289278"/>
            <a:chOff x="618651" y="2079093"/>
            <a:chExt cx="7725643" cy="328927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45A90C0-4775-7F40-8404-520DDAB16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5000" y="2609692"/>
              <a:ext cx="5906012" cy="2758679"/>
            </a:xfrm>
            <a:prstGeom prst="rect">
              <a:avLst/>
            </a:prstGeom>
          </p:spPr>
        </p:pic>
        <p:sp>
          <p:nvSpPr>
            <p:cNvPr id="8" name="AutoShape 303">
              <a:extLst>
                <a:ext uri="{FF2B5EF4-FFF2-40B4-BE49-F238E27FC236}">
                  <a16:creationId xmlns:a16="http://schemas.microsoft.com/office/drawing/2014/main" id="{F4054A4D-D141-324E-A864-D328000A263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07371" y="3010959"/>
              <a:ext cx="174625" cy="192024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B9C96ABD-D704-2341-A140-C1770E27CCA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101586" y="2452981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315">
              <a:extLst>
                <a:ext uri="{FF2B5EF4-FFF2-40B4-BE49-F238E27FC236}">
                  <a16:creationId xmlns:a16="http://schemas.microsoft.com/office/drawing/2014/main" id="{BF7397A4-6AC1-DF4C-9971-5BC38980FC6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615098" y="2788969"/>
              <a:ext cx="7315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FA86338C-6791-9A4D-B6D2-6B51FD7CF0A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7317817" y="242685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Line 315">
              <a:extLst>
                <a:ext uri="{FF2B5EF4-FFF2-40B4-BE49-F238E27FC236}">
                  <a16:creationId xmlns:a16="http://schemas.microsoft.com/office/drawing/2014/main" id="{A4FF6199-0FD7-EB4B-B409-1A503E7039C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644050" y="4207724"/>
              <a:ext cx="498475" cy="54079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Line 315">
              <a:extLst>
                <a:ext uri="{FF2B5EF4-FFF2-40B4-BE49-F238E27FC236}">
                  <a16:creationId xmlns:a16="http://schemas.microsoft.com/office/drawing/2014/main" id="{DF5CF3C9-4660-0745-A39C-89A456793C2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4184850" y="4207724"/>
              <a:ext cx="498475" cy="5408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315">
              <a:extLst>
                <a:ext uri="{FF2B5EF4-FFF2-40B4-BE49-F238E27FC236}">
                  <a16:creationId xmlns:a16="http://schemas.microsoft.com/office/drawing/2014/main" id="{54033B17-F8BD-3D47-8498-081F4307DEA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6481098" y="4829543"/>
              <a:ext cx="6400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ADC9227F-4D96-3F45-8BDA-A73C0D4E4BF5}"/>
                </a:ext>
              </a:extLst>
            </p:cNvPr>
            <p:cNvSpPr/>
            <p:nvPr/>
          </p:nvSpPr>
          <p:spPr>
            <a:xfrm>
              <a:off x="4443301" y="2315662"/>
              <a:ext cx="10972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Active filter</a:t>
              </a: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58A6BD97-ECB0-3C4B-819E-00871A07583B}"/>
                </a:ext>
              </a:extLst>
            </p:cNvPr>
            <p:cNvSpPr/>
            <p:nvPr/>
          </p:nvSpPr>
          <p:spPr>
            <a:xfrm>
              <a:off x="2573583" y="2079093"/>
              <a:ext cx="15544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Multi-Select button</a:t>
              </a: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48368CE7-497F-F140-BF28-D1C549DC5167}"/>
                </a:ext>
              </a:extLst>
            </p:cNvPr>
            <p:cNvSpPr/>
            <p:nvPr/>
          </p:nvSpPr>
          <p:spPr>
            <a:xfrm>
              <a:off x="6789814" y="2079093"/>
              <a:ext cx="15544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Clear Filter button</a:t>
              </a: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409C2831-90C2-EB4D-82EE-A1A948EB18C9}"/>
                </a:ext>
              </a:extLst>
            </p:cNvPr>
            <p:cNvSpPr/>
            <p:nvPr/>
          </p:nvSpPr>
          <p:spPr>
            <a:xfrm>
              <a:off x="3569327" y="4704867"/>
              <a:ext cx="118872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Inactive filter</a:t>
              </a:r>
            </a:p>
          </p:txBody>
        </p:sp>
        <p:sp>
          <p:nvSpPr>
            <p:cNvPr id="19" name="Rounded Rectangle 143">
              <a:extLst>
                <a:ext uri="{FF2B5EF4-FFF2-40B4-BE49-F238E27FC236}">
                  <a16:creationId xmlns:a16="http://schemas.microsoft.com/office/drawing/2014/main" id="{5EA3D629-A216-AC4F-93FE-AA33ED0B1289}"/>
                </a:ext>
              </a:extLst>
            </p:cNvPr>
            <p:cNvSpPr/>
            <p:nvPr/>
          </p:nvSpPr>
          <p:spPr>
            <a:xfrm>
              <a:off x="5792973" y="4979505"/>
              <a:ext cx="20116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Grayed-out slicer buttons</a:t>
              </a:r>
            </a:p>
          </p:txBody>
        </p:sp>
        <p:sp>
          <p:nvSpPr>
            <p:cNvPr id="20" name="Rounded Rectangle 143">
              <a:extLst>
                <a:ext uri="{FF2B5EF4-FFF2-40B4-BE49-F238E27FC236}">
                  <a16:creationId xmlns:a16="http://schemas.microsoft.com/office/drawing/2014/main" id="{D377F830-0947-1943-9E7B-8D3187F0899E}"/>
                </a:ext>
              </a:extLst>
            </p:cNvPr>
            <p:cNvSpPr/>
            <p:nvPr/>
          </p:nvSpPr>
          <p:spPr>
            <a:xfrm>
              <a:off x="618651" y="3833760"/>
              <a:ext cx="118872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Slicer buttons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3539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FC0E6F-DE6C-D345-B940-B2242CC8A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8250FF-B768-9143-9769-5855AA78E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Slicer Contextual Tab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66C9B1-0F28-C04D-94B9-7A70A1BD9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825" y="3019576"/>
            <a:ext cx="8864349" cy="81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57983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Choice</Template>
  <TotalTime>259</TotalTime>
  <Words>564</Words>
  <Application>Microsoft Office PowerPoint</Application>
  <PresentationFormat>On-screen Show (4:3)</PresentationFormat>
  <Paragraphs>117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LO Choice</vt:lpstr>
      <vt:lpstr>Presenting Visual Insights with Dashboards in Excel</vt:lpstr>
      <vt:lpstr>Visualize Data with PivotCharts</vt:lpstr>
      <vt:lpstr>PivotCharts</vt:lpstr>
      <vt:lpstr>The PivotChart Fields Task Pane</vt:lpstr>
      <vt:lpstr>PivotChart Filters</vt:lpstr>
      <vt:lpstr>PowerPoint Presentation</vt:lpstr>
      <vt:lpstr>Filter Data Using  Slicers and Timelines</vt:lpstr>
      <vt:lpstr>Slicers</vt:lpstr>
      <vt:lpstr>The Slicer Contextual Tab</vt:lpstr>
      <vt:lpstr>The Report Connections Dialog Box</vt:lpstr>
      <vt:lpstr>Timelines</vt:lpstr>
      <vt:lpstr>The Timeline Contextual Tab</vt:lpstr>
      <vt:lpstr>Time Period Selection in Timelines</vt:lpstr>
      <vt:lpstr>PowerPoint Presentation</vt:lpstr>
      <vt:lpstr>Create a Dashboard in Excel</vt:lpstr>
      <vt:lpstr>Dashboard Goals</vt:lpstr>
      <vt:lpstr>Dashboard Audience</vt:lpstr>
      <vt:lpstr>KPIs</vt:lpstr>
      <vt:lpstr>Dashboard Organization</vt:lpstr>
      <vt:lpstr>Data Sources</vt:lpstr>
      <vt:lpstr>Refresh Options</vt:lpstr>
      <vt:lpstr>Dashboard Sharing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Presenting Visual Insights with Dashboards in Excel</dc:title>
  <dc:creator>Bob Carver</dc:creator>
  <cp:lastModifiedBy>Peter Bauer</cp:lastModifiedBy>
  <cp:revision>29</cp:revision>
  <dcterms:created xsi:type="dcterms:W3CDTF">2020-02-05T00:01:27Z</dcterms:created>
  <dcterms:modified xsi:type="dcterms:W3CDTF">2020-02-19T21:29:57Z</dcterms:modified>
</cp:coreProperties>
</file>