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8"/>
  </p:notesMasterIdLst>
  <p:handoutMasterIdLst>
    <p:handoutMasterId r:id="rId29"/>
  </p:handoutMasterIdLst>
  <p:sldIdLst>
    <p:sldId id="261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80" r:id="rId15"/>
    <p:sldId id="281" r:id="rId16"/>
    <p:sldId id="283" r:id="rId17"/>
    <p:sldId id="282" r:id="rId18"/>
    <p:sldId id="285" r:id="rId19"/>
    <p:sldId id="284" r:id="rId20"/>
    <p:sldId id="286" r:id="rId21"/>
    <p:sldId id="287" r:id="rId22"/>
    <p:sldId id="288" r:id="rId23"/>
    <p:sldId id="290" r:id="rId24"/>
    <p:sldId id="291" r:id="rId25"/>
    <p:sldId id="292" r:id="rId26"/>
    <p:sldId id="266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91" autoAdjust="0"/>
    <p:restoredTop sz="94646" autoAdjust="0"/>
  </p:normalViewPr>
  <p:slideViewPr>
    <p:cSldViewPr>
      <p:cViewPr>
        <p:scale>
          <a:sx n="130" d="100"/>
          <a:sy n="130" d="100"/>
        </p:scale>
        <p:origin x="918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5532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2/19/2020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660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413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257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a PivotTable</a:t>
            </a:r>
          </a:p>
          <a:p>
            <a:r>
              <a:rPr lang="en-US" dirty="0"/>
              <a:t>Analyze PivotTable Data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Data with PivotTables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76867E-E708-1A4A-A74F-485C8D358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7B9635-8582-FF4C-B80B-15AF4CFB0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PivotTable Task Fields Pane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5F664F7-B3FA-2D47-8E0B-273392D79D60}"/>
              </a:ext>
            </a:extLst>
          </p:cNvPr>
          <p:cNvGrpSpPr/>
          <p:nvPr/>
        </p:nvGrpSpPr>
        <p:grpSpPr>
          <a:xfrm>
            <a:off x="2130804" y="1219200"/>
            <a:ext cx="4882391" cy="4557155"/>
            <a:chOff x="2510778" y="1394887"/>
            <a:chExt cx="4882391" cy="455715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B6C1BBD-0579-DF42-A51A-2DD645168D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2200" y="1394887"/>
              <a:ext cx="2606266" cy="4557155"/>
            </a:xfrm>
            <a:prstGeom prst="rect">
              <a:avLst/>
            </a:prstGeom>
          </p:spPr>
        </p:pic>
        <p:sp>
          <p:nvSpPr>
            <p:cNvPr id="7" name="AutoShape 303">
              <a:extLst>
                <a:ext uri="{FF2B5EF4-FFF2-40B4-BE49-F238E27FC236}">
                  <a16:creationId xmlns:a16="http://schemas.microsoft.com/office/drawing/2014/main" id="{EF400F65-7639-FE42-AA0C-638E48556B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150861" y="4094392"/>
              <a:ext cx="174625" cy="146304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Line 313">
              <a:extLst>
                <a:ext uri="{FF2B5EF4-FFF2-40B4-BE49-F238E27FC236}">
                  <a16:creationId xmlns:a16="http://schemas.microsoft.com/office/drawing/2014/main" id="{42789B59-1FBA-974C-B96A-52B4EB83212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5845908" y="186246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21628F38-8A7E-B64B-8019-AFF528FE9C30}"/>
                </a:ext>
              </a:extLst>
            </p:cNvPr>
            <p:cNvSpPr/>
            <p:nvPr/>
          </p:nvSpPr>
          <p:spPr>
            <a:xfrm>
              <a:off x="6172448" y="1679587"/>
              <a:ext cx="1218949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Tools drop-down arrow</a:t>
              </a: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AAC62238-06C8-B449-B2AF-A3A03604932C}"/>
                </a:ext>
              </a:extLst>
            </p:cNvPr>
            <p:cNvSpPr/>
            <p:nvPr/>
          </p:nvSpPr>
          <p:spPr>
            <a:xfrm>
              <a:off x="6174220" y="4750731"/>
              <a:ext cx="121894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Fields in areas</a:t>
              </a: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75E6F1C9-FC31-F441-9CBD-E33499D13992}"/>
                </a:ext>
              </a:extLst>
            </p:cNvPr>
            <p:cNvSpPr/>
            <p:nvPr/>
          </p:nvSpPr>
          <p:spPr>
            <a:xfrm>
              <a:off x="4371121" y="2881888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Field check boxes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621224EA-166A-6146-8C81-D8F0F983C598}"/>
                </a:ext>
              </a:extLst>
            </p:cNvPr>
            <p:cNvSpPr/>
            <p:nvPr/>
          </p:nvSpPr>
          <p:spPr>
            <a:xfrm>
              <a:off x="2510778" y="4688752"/>
              <a:ext cx="64008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Areas</a:t>
              </a:r>
            </a:p>
          </p:txBody>
        </p:sp>
        <p:sp>
          <p:nvSpPr>
            <p:cNvPr id="13" name="AutoShape 303">
              <a:extLst>
                <a:ext uri="{FF2B5EF4-FFF2-40B4-BE49-F238E27FC236}">
                  <a16:creationId xmlns:a16="http://schemas.microsoft.com/office/drawing/2014/main" id="{428495A5-3D73-074B-8338-574FD571C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496" y="2379127"/>
              <a:ext cx="174625" cy="128016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313">
              <a:extLst>
                <a:ext uri="{FF2B5EF4-FFF2-40B4-BE49-F238E27FC236}">
                  <a16:creationId xmlns:a16="http://schemas.microsoft.com/office/drawing/2014/main" id="{77E19B44-38DC-4241-927F-B1E69B78B12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5770567" y="430072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92124AC6-1B68-7C48-B773-49BD619815F1}"/>
                </a:ext>
              </a:extLst>
            </p:cNvPr>
            <p:cNvSpPr/>
            <p:nvPr/>
          </p:nvSpPr>
          <p:spPr>
            <a:xfrm>
              <a:off x="6151941" y="4117847"/>
              <a:ext cx="1218949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Field drop-down arrow</a:t>
              </a:r>
            </a:p>
          </p:txBody>
        </p:sp>
        <p:sp>
          <p:nvSpPr>
            <p:cNvPr id="16" name="Line 313">
              <a:extLst>
                <a:ext uri="{FF2B5EF4-FFF2-40B4-BE49-F238E27FC236}">
                  <a16:creationId xmlns:a16="http://schemas.microsoft.com/office/drawing/2014/main" id="{DF556D70-1098-FC43-B274-8555F7F4E96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5562600" y="4888055"/>
              <a:ext cx="609850" cy="22568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Line 313">
              <a:extLst>
                <a:ext uri="{FF2B5EF4-FFF2-40B4-BE49-F238E27FC236}">
                  <a16:creationId xmlns:a16="http://schemas.microsoft.com/office/drawing/2014/main" id="{8E60437E-2F40-0446-A425-F154DE879B9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5181599" y="4300729"/>
              <a:ext cx="990849" cy="5873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3147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76867E-E708-1A4A-A74F-485C8D358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7B9635-8582-FF4C-B80B-15AF4CFB0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PivotTable Layout Options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C4E22A-79CB-5645-AE74-E6C59CE7E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1339850"/>
            <a:ext cx="5283200" cy="417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403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A140F6-6340-A046-9617-9D7992954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F9EC0-A3E0-5249-9DA0-417078A40E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PivotTables</a:t>
            </a:r>
          </a:p>
        </p:txBody>
      </p:sp>
    </p:spTree>
    <p:extLst>
      <p:ext uri="{BB962C8B-B14F-4D97-AF65-F5344CB8AC3E}">
        <p14:creationId xmlns:p14="http://schemas.microsoft.com/office/powerpoint/2010/main" val="2767361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3F879-8805-3E41-88FF-267654C75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Analyze PivotTable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E838B9-9E23-8B4B-8EF6-C2F4DFE5C3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9020A6-4840-CD42-AF2A-DCEFA7A77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406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E356C4-ED81-344A-8441-CCA1550F4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4235BF-E839-F444-B7C7-6269E20DA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 with Questions, End with Structure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BE6B26-9F66-E040-8EB7-3139DA1EE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fields with a finite set of entries that can be grouped easily.</a:t>
            </a:r>
          </a:p>
          <a:p>
            <a:r>
              <a:rPr lang="en-US" dirty="0"/>
              <a:t>Create rows with the field that is the primary focus.</a:t>
            </a:r>
          </a:p>
          <a:p>
            <a:r>
              <a:rPr lang="en-US" dirty="0"/>
              <a:t>Create columns out of secondary criterion.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23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E356C4-ED81-344A-8441-CCA1550F4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4235BF-E839-F444-B7C7-6269E20DA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BE6B26-9F66-E040-8EB7-3139DA1EE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</a:t>
            </a:r>
          </a:p>
          <a:p>
            <a:pPr lvl="1"/>
            <a:r>
              <a:rPr lang="en-US" dirty="0"/>
              <a:t>What are the total sales for each sales rep by product?</a:t>
            </a:r>
          </a:p>
          <a:p>
            <a:r>
              <a:rPr lang="en-US" dirty="0"/>
              <a:t>Structure</a:t>
            </a:r>
          </a:p>
          <a:p>
            <a:pPr lvl="1"/>
            <a:r>
              <a:rPr lang="en-US" dirty="0"/>
              <a:t>Primary focus is sales rep, so that field is in rows.</a:t>
            </a:r>
          </a:p>
          <a:p>
            <a:pPr lvl="1"/>
            <a:r>
              <a:rPr lang="en-US" dirty="0"/>
              <a:t>Secondary criterion is products, so that field is in columns.</a:t>
            </a:r>
          </a:p>
          <a:p>
            <a:pPr lvl="1"/>
            <a:r>
              <a:rPr lang="en-US" dirty="0"/>
              <a:t>Values are sum of sales.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5B32AF-80A2-4143-8E5E-0B6434B3B7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1" y="3455504"/>
            <a:ext cx="8912058" cy="20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973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E356C4-ED81-344A-8441-CCA1550F4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4235BF-E839-F444-B7C7-6269E20DA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BE6B26-9F66-E040-8EB7-3139DA1EE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</a:t>
            </a:r>
          </a:p>
          <a:p>
            <a:pPr lvl="1"/>
            <a:r>
              <a:rPr lang="en-US" dirty="0"/>
              <a:t>How many of each product was sold in each region?</a:t>
            </a:r>
          </a:p>
          <a:p>
            <a:r>
              <a:rPr lang="en-US" dirty="0"/>
              <a:t>Structure</a:t>
            </a:r>
          </a:p>
          <a:p>
            <a:pPr lvl="1"/>
            <a:r>
              <a:rPr lang="en-US" dirty="0"/>
              <a:t>Primary focus is region, so that field is in rows.</a:t>
            </a:r>
          </a:p>
          <a:p>
            <a:pPr lvl="1"/>
            <a:r>
              <a:rPr lang="en-US" dirty="0"/>
              <a:t>Secondary criterion is products, so that field is in columns.</a:t>
            </a:r>
          </a:p>
          <a:p>
            <a:pPr lvl="1"/>
            <a:r>
              <a:rPr lang="en-US" dirty="0"/>
              <a:t>Values are sum of quantity.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40A409-75BA-FD4D-8C30-FF6E91774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505201"/>
            <a:ext cx="7933107" cy="153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006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E356C4-ED81-344A-8441-CCA1550F4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4235BF-E839-F444-B7C7-6269E20DA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PivotTable Analyze Contextual Tab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BE403D-F0C0-6F48-BF8F-412E562C3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406" y="3047625"/>
            <a:ext cx="8269188" cy="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247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E356C4-ED81-344A-8441-CCA1550F4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4235BF-E839-F444-B7C7-6269E20DA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Design Contextual Tab for PivotTables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490DF0-E48F-5B4E-ACED-FFDD5265D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925" y="3042160"/>
            <a:ext cx="8573382" cy="77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6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E356C4-ED81-344A-8441-CCA1550F4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4235BF-E839-F444-B7C7-6269E20DA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Field Settings Dialog Box</a:t>
            </a:r>
          </a:p>
        </p:txBody>
      </p:sp>
      <p:pic>
        <p:nvPicPr>
          <p:cNvPr id="6" name="Content Placeholder 10">
            <a:extLst>
              <a:ext uri="{FF2B5EF4-FFF2-40B4-BE49-F238E27FC236}">
                <a16:creationId xmlns:a16="http://schemas.microsoft.com/office/drawing/2014/main" id="{F5009291-B6F2-6145-819D-24B26E287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833403"/>
            <a:ext cx="3444875" cy="3154363"/>
          </a:xfrm>
          <a:prstGeom prst="rect">
            <a:avLst/>
          </a:prstGeom>
        </p:spPr>
      </p:pic>
      <p:pic>
        <p:nvPicPr>
          <p:cNvPr id="7" name="Content Placeholder 11">
            <a:extLst>
              <a:ext uri="{FF2B5EF4-FFF2-40B4-BE49-F238E27FC236}">
                <a16:creationId xmlns:a16="http://schemas.microsoft.com/office/drawing/2014/main" id="{625E4EB0-58BD-0143-B82B-F9BC3B2596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146" y="1854993"/>
            <a:ext cx="3444875" cy="314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167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 PivotTable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E356C4-ED81-344A-8441-CCA1550F4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4235BF-E839-F444-B7C7-6269E20DA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Summarize and Show Combinations—SUM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1CF4E8-72B4-694D-9E93-24C26B3DB3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00" y="2289711"/>
            <a:ext cx="7376799" cy="227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0315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E356C4-ED81-344A-8441-CCA1550F4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4235BF-E839-F444-B7C7-6269E20DA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Summarize and Show Combinations—% of Grand Total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F22F7B-7EA7-2D42-9B32-5E788CBBE9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442" y="2297332"/>
            <a:ext cx="5723116" cy="22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166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E356C4-ED81-344A-8441-CCA1550F4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4235BF-E839-F444-B7C7-6269E20DA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Summarize and Show Combinations—Difference From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E01561-1B08-6140-8544-101CA33A8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098" y="2278280"/>
            <a:ext cx="6271803" cy="230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657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30163-A208-CC4A-865B-CF958E57D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81E9AB-6F3C-6841-BD8D-94AB26805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PivotTable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17B354-AF2B-584B-93A9-73784728A9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manually filter PivotTable data the same way you filter data in Excel.</a:t>
            </a:r>
          </a:p>
          <a:p>
            <a:r>
              <a:rPr lang="en-US" dirty="0"/>
              <a:t>Allows you to focus on a particular subset of data.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Top 10 rows of data.</a:t>
            </a:r>
          </a:p>
          <a:p>
            <a:pPr lvl="1"/>
            <a:r>
              <a:rPr lang="en-US" dirty="0"/>
              <a:t>Bottom 10 rows of data.</a:t>
            </a:r>
          </a:p>
        </p:txBody>
      </p:sp>
    </p:spTree>
    <p:extLst>
      <p:ext uri="{BB962C8B-B14F-4D97-AF65-F5344CB8AC3E}">
        <p14:creationId xmlns:p14="http://schemas.microsoft.com/office/powerpoint/2010/main" val="1822453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C43B43-B29F-F84E-A19F-0478AD22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58F966-DD61-4845-AD3F-A8A1AC92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Analyzing PivotTable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B08B79-1CE0-B047-ABF4-4E88A2A0B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PivotTables when data needs to be aggregated, sliced, and diced for analysis.</a:t>
            </a:r>
          </a:p>
          <a:p>
            <a:r>
              <a:rPr lang="en-US" dirty="0"/>
              <a:t>PivotTables can be extremely useful when calculating and summarizing data to perform comparisons.</a:t>
            </a:r>
          </a:p>
          <a:p>
            <a:r>
              <a:rPr lang="en-US" dirty="0"/>
              <a:t>To create a PivotTable, data should be in tabular format, and not have any blank rows or columns. Each column should only contain one type of data.</a:t>
            </a:r>
          </a:p>
          <a:p>
            <a:r>
              <a:rPr lang="en-US" dirty="0"/>
              <a:t>Tables in Excel are often a good starting point for PivotTables.</a:t>
            </a:r>
          </a:p>
          <a:p>
            <a:r>
              <a:rPr lang="en-US" dirty="0"/>
              <a:t>When designing a PivotTable, begin by thinking about the types of questions you would like your raw data to answer.</a:t>
            </a:r>
          </a:p>
          <a:p>
            <a:r>
              <a:rPr lang="en-US" dirty="0"/>
              <a:t>It's typically best to create rows and columns out of fields that have a finite set of entries, such as sales reps, regions, or products; in other words, data that can be grouped easily.</a:t>
            </a:r>
          </a:p>
          <a:p>
            <a:r>
              <a:rPr lang="en-US" dirty="0"/>
              <a:t>Create rows out of the field for which you are primarily interested in determining some fact and create columns out of your secondary criterion.</a:t>
            </a:r>
          </a:p>
          <a:p>
            <a:r>
              <a:rPr lang="en-US" dirty="0"/>
              <a:t>Use a separate PivotTable for each analysis question you wish to answer. </a:t>
            </a:r>
          </a:p>
        </p:txBody>
      </p:sp>
    </p:spTree>
    <p:extLst>
      <p:ext uri="{BB962C8B-B14F-4D97-AF65-F5344CB8AC3E}">
        <p14:creationId xmlns:p14="http://schemas.microsoft.com/office/powerpoint/2010/main" val="5219669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7B528E-14D9-1C4D-B3DE-41A7B03C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308E2E-8B2A-384A-B0AF-B37BB60226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Analyzing PivotTable Data</a:t>
            </a:r>
          </a:p>
        </p:txBody>
      </p:sp>
    </p:spTree>
    <p:extLst>
      <p:ext uri="{BB962C8B-B14F-4D97-AF65-F5344CB8AC3E}">
        <p14:creationId xmlns:p14="http://schemas.microsoft.com/office/powerpoint/2010/main" val="26012424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might you use PivotTables with your company’s existing datasets?</a:t>
            </a:r>
          </a:p>
          <a:p>
            <a:r>
              <a:rPr lang="en-US" dirty="0"/>
              <a:t>What types of questions do you think PivotTables will help you answer in your business?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C47E06-A716-0A4A-8514-BE5F66087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828D0E-39EA-FF4E-B294-06F6C8ADB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AAAD63-2250-E142-AA29-277FE5F6A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Pivoting</a:t>
            </a:r>
            <a:r>
              <a:rPr lang="en-US" dirty="0"/>
              <a:t>: A form of data manipulation that can take a column of data and pivot it into a row and vice versa.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1DD9E8F-2A85-F04D-A04B-225C103C58BE}"/>
              </a:ext>
            </a:extLst>
          </p:cNvPr>
          <p:cNvGrpSpPr/>
          <p:nvPr/>
        </p:nvGrpSpPr>
        <p:grpSpPr>
          <a:xfrm>
            <a:off x="646564" y="2362200"/>
            <a:ext cx="7579129" cy="3995638"/>
            <a:chOff x="152400" y="1626690"/>
            <a:chExt cx="7579129" cy="3995638"/>
          </a:xfrm>
        </p:grpSpPr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4D358B03-478C-3544-A542-C2D25432FB7D}"/>
                </a:ext>
              </a:extLst>
            </p:cNvPr>
            <p:cNvSpPr/>
            <p:nvPr/>
          </p:nvSpPr>
          <p:spPr>
            <a:xfrm>
              <a:off x="1805205" y="162669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Original data</a:t>
              </a: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298302B5-B1E9-AF47-A422-2A8B1A8DBDE6}"/>
                </a:ext>
              </a:extLst>
            </p:cNvPr>
            <p:cNvSpPr/>
            <p:nvPr/>
          </p:nvSpPr>
          <p:spPr>
            <a:xfrm>
              <a:off x="5867400" y="162669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Pivoted data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CD6F049-A3F9-EB40-A71D-49FE1624BE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2055859"/>
              <a:ext cx="5029636" cy="35664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28660FF-7CB0-FC4E-B53F-DEBD6723F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7295" y="2055859"/>
              <a:ext cx="2004234" cy="24767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3925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C47E06-A716-0A4A-8514-BE5F66087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828D0E-39EA-FF4E-B294-06F6C8ADB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PivotTables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AAAD63-2250-E142-AA29-277FE5F6A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PivotTable</a:t>
            </a:r>
            <a:r>
              <a:rPr lang="en-US" dirty="0"/>
              <a:t>: A dynamic Excel data object that enables users to perform data analysis by pivoting columns and rows of raw data without altering the raw data.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318B111-D2D4-F048-94A9-6E3CD4D9503E}"/>
              </a:ext>
            </a:extLst>
          </p:cNvPr>
          <p:cNvGrpSpPr/>
          <p:nvPr/>
        </p:nvGrpSpPr>
        <p:grpSpPr>
          <a:xfrm>
            <a:off x="212264" y="2419685"/>
            <a:ext cx="8719472" cy="3702940"/>
            <a:chOff x="271723" y="1345517"/>
            <a:chExt cx="8719472" cy="370294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62FA107-0AFF-424D-B54E-8BC24B8D3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8342" y="1898174"/>
              <a:ext cx="6332853" cy="2597626"/>
            </a:xfrm>
            <a:prstGeom prst="rect">
              <a:avLst/>
            </a:prstGeom>
          </p:spPr>
        </p:pic>
        <p:sp>
          <p:nvSpPr>
            <p:cNvPr id="8" name="Line 315">
              <a:extLst>
                <a:ext uri="{FF2B5EF4-FFF2-40B4-BE49-F238E27FC236}">
                  <a16:creationId xmlns:a16="http://schemas.microsoft.com/office/drawing/2014/main" id="{0F0FF5C3-F0B2-0840-BF8A-FD455E0E15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1050" y="245581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4C555838-2477-3244-B82F-79C5027B8E0F}"/>
                </a:ext>
              </a:extLst>
            </p:cNvPr>
            <p:cNvSpPr/>
            <p:nvPr/>
          </p:nvSpPr>
          <p:spPr>
            <a:xfrm>
              <a:off x="271723" y="2090058"/>
              <a:ext cx="2108564" cy="8229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The PivotTable entries are a summary of all sales for each month of orders across each state</a:t>
              </a:r>
            </a:p>
          </p:txBody>
        </p:sp>
        <p:sp>
          <p:nvSpPr>
            <p:cNvPr id="10" name="Line 316">
              <a:extLst>
                <a:ext uri="{FF2B5EF4-FFF2-40B4-BE49-F238E27FC236}">
                  <a16:creationId xmlns:a16="http://schemas.microsoft.com/office/drawing/2014/main" id="{DDD3A7E1-CA4B-7F45-BF6C-48D7FEF604A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303258" y="1950460"/>
              <a:ext cx="823484" cy="3048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3C2053F3-1BBB-9B4E-BDAB-2B6A20DCADBB}"/>
                </a:ext>
              </a:extLst>
            </p:cNvPr>
            <p:cNvSpPr/>
            <p:nvPr/>
          </p:nvSpPr>
          <p:spPr>
            <a:xfrm>
              <a:off x="4191000" y="1345517"/>
              <a:ext cx="3276601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Unique entries from the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Order Date column are column headings</a:t>
              </a:r>
            </a:p>
          </p:txBody>
        </p:sp>
        <p:sp>
          <p:nvSpPr>
            <p:cNvPr id="12" name="Line 316">
              <a:extLst>
                <a:ext uri="{FF2B5EF4-FFF2-40B4-BE49-F238E27FC236}">
                  <a16:creationId xmlns:a16="http://schemas.microsoft.com/office/drawing/2014/main" id="{C7942484-17A1-8248-97AA-4D2DF6C0F10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2982048" y="4048848"/>
              <a:ext cx="817704" cy="6858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371712F0-736A-D741-8134-9823186C6475}"/>
                </a:ext>
              </a:extLst>
            </p:cNvPr>
            <p:cNvSpPr/>
            <p:nvPr/>
          </p:nvSpPr>
          <p:spPr>
            <a:xfrm>
              <a:off x="3581400" y="4591257"/>
              <a:ext cx="266700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Unique entries from the State column are row labels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0187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C47E06-A716-0A4A-8514-BE5F66087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828D0E-39EA-FF4E-B294-06F6C8ADB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Transactional Data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AAAD63-2250-E142-AA29-277FE5F6A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Transactional data</a:t>
            </a:r>
            <a:r>
              <a:rPr lang="en-US" dirty="0"/>
              <a:t>: Data that represents each individual transaction, or event, in a series of transactions, and that is not summarized in any way, shape, or form.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D3709E7-1173-A849-84B0-60BA64FE7E97}"/>
              </a:ext>
            </a:extLst>
          </p:cNvPr>
          <p:cNvGrpSpPr/>
          <p:nvPr/>
        </p:nvGrpSpPr>
        <p:grpSpPr>
          <a:xfrm>
            <a:off x="187639" y="2438400"/>
            <a:ext cx="8766545" cy="3803167"/>
            <a:chOff x="187639" y="1914887"/>
            <a:chExt cx="8766545" cy="3803167"/>
          </a:xfrm>
        </p:grpSpPr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6BFD684A-6483-CD49-AC0E-DD391678E9C4}"/>
                </a:ext>
              </a:extLst>
            </p:cNvPr>
            <p:cNvSpPr/>
            <p:nvPr/>
          </p:nvSpPr>
          <p:spPr>
            <a:xfrm>
              <a:off x="2156320" y="1914887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Transactional data</a:t>
              </a: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D909D0D3-4FB4-D74F-96C3-9DF97B59F43A}"/>
                </a:ext>
              </a:extLst>
            </p:cNvPr>
            <p:cNvSpPr/>
            <p:nvPr/>
          </p:nvSpPr>
          <p:spPr>
            <a:xfrm>
              <a:off x="6662344" y="1914887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Summarized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C93F0E5-37C3-1546-8538-5BBC78955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639" y="2279231"/>
              <a:ext cx="5661388" cy="343882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244810A-FBE8-A84C-A017-354A90FD6E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531" y="2257512"/>
              <a:ext cx="2859653" cy="34605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869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76867E-E708-1A4A-A74F-485C8D358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7B9635-8582-FF4C-B80B-15AF4CFB0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vs. New Tables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B37ED4-6411-CE4C-9A6A-101240225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create a PivotTable, data:</a:t>
            </a:r>
          </a:p>
          <a:p>
            <a:pPr lvl="1"/>
            <a:r>
              <a:rPr lang="en-US" dirty="0"/>
              <a:t>Should be in tabular format.</a:t>
            </a:r>
          </a:p>
          <a:p>
            <a:pPr lvl="1"/>
            <a:r>
              <a:rPr lang="en-US" dirty="0"/>
              <a:t>Should not have blank rows or columns.</a:t>
            </a:r>
          </a:p>
          <a:p>
            <a:pPr lvl="1"/>
            <a:r>
              <a:rPr lang="en-US" dirty="0"/>
              <a:t>That is in any single column should be of only one data type (i.e., all numeric).</a:t>
            </a:r>
          </a:p>
          <a:p>
            <a:r>
              <a:rPr lang="en-US" dirty="0"/>
              <a:t>If your existing table meets the criteria, it’s a good candidate to be a PivotTable.</a:t>
            </a:r>
          </a:p>
          <a:p>
            <a:r>
              <a:rPr lang="en-US" dirty="0"/>
              <a:t>If it doesn’t, make a new table to meet the requirements.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493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76867E-E708-1A4A-A74F-485C8D358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7B9635-8582-FF4C-B80B-15AF4CFB0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PivotTable Creation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372764-FB4A-7B4E-86B2-810B7D1B7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603" y="1363923"/>
            <a:ext cx="4622411" cy="413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81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76867E-E708-1A4A-A74F-485C8D358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7B9635-8582-FF4C-B80B-15AF4CFB0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Automatic Relationship Detection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B37ED4-6411-CE4C-9A6A-101240225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Excel automatically discovers relationships between the tables used for your workbook's data. </a:t>
            </a:r>
          </a:p>
          <a:p>
            <a:r>
              <a:rPr lang="en-US" dirty="0"/>
              <a:t>Detection happens when you add a new field to a workbook that contains a PivotTable.</a:t>
            </a:r>
          </a:p>
          <a:p>
            <a:r>
              <a:rPr lang="en-US" dirty="0"/>
              <a:t>See notification at the top of the PivotTable.</a:t>
            </a:r>
          </a:p>
          <a:p>
            <a:pPr lvl="1"/>
            <a:r>
              <a:rPr lang="en-US" dirty="0"/>
              <a:t>You have the option to ignore the notification to bypass relationship creation.</a:t>
            </a:r>
          </a:p>
          <a:p>
            <a:pPr lvl="1"/>
            <a:r>
              <a:rPr lang="en-US" dirty="0"/>
              <a:t>Or click Create.</a:t>
            </a:r>
          </a:p>
          <a:p>
            <a:r>
              <a:rPr lang="en-US" dirty="0"/>
              <a:t>If you create, Excel analyzes potential relationships then presents a list of potential relationships to create. </a:t>
            </a:r>
          </a:p>
          <a:p>
            <a:pPr lvl="1"/>
            <a:r>
              <a:rPr lang="en-US" dirty="0"/>
              <a:t>Will choose the best candidate.</a:t>
            </a:r>
          </a:p>
          <a:p>
            <a:pPr lvl="1"/>
            <a:r>
              <a:rPr lang="en-US" dirty="0"/>
              <a:t>You can cancel before relationship is created.</a:t>
            </a:r>
          </a:p>
        </p:txBody>
      </p:sp>
    </p:spTree>
    <p:extLst>
      <p:ext uri="{BB962C8B-B14F-4D97-AF65-F5344CB8AC3E}">
        <p14:creationId xmlns:p14="http://schemas.microsoft.com/office/powerpoint/2010/main" val="498234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76867E-E708-1A4A-A74F-485C8D358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7B9635-8582-FF4C-B80B-15AF4CFB0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Automatic Time Grouping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B37ED4-6411-CE4C-9A6A-101240225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Excel automatically detects and groups time-related fields in PivotTables such as:</a:t>
            </a:r>
          </a:p>
          <a:p>
            <a:pPr lvl="1"/>
            <a:r>
              <a:rPr lang="en-US" dirty="0"/>
              <a:t>Year</a:t>
            </a:r>
          </a:p>
          <a:p>
            <a:pPr lvl="1"/>
            <a:r>
              <a:rPr lang="en-US" dirty="0"/>
              <a:t>Quarter</a:t>
            </a:r>
          </a:p>
          <a:p>
            <a:pPr lvl="1"/>
            <a:r>
              <a:rPr lang="en-US" dirty="0"/>
              <a:t>Month</a:t>
            </a:r>
          </a:p>
          <a:p>
            <a:r>
              <a:rPr lang="en-US" dirty="0"/>
              <a:t>Once grouped, you can drag the group to the PivotTable.</a:t>
            </a:r>
          </a:p>
          <a:p>
            <a:r>
              <a:rPr lang="en-US" dirty="0"/>
              <a:t>Use time groups to analyze your data by drilling-down through different levels of time. </a:t>
            </a:r>
          </a:p>
        </p:txBody>
      </p:sp>
    </p:spTree>
    <p:extLst>
      <p:ext uri="{BB962C8B-B14F-4D97-AF65-F5344CB8AC3E}">
        <p14:creationId xmlns:p14="http://schemas.microsoft.com/office/powerpoint/2010/main" val="1846257744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Choice</Template>
  <TotalTime>196</TotalTime>
  <Words>842</Words>
  <Application>Microsoft Office PowerPoint</Application>
  <PresentationFormat>On-screen Show (4:3)</PresentationFormat>
  <Paragraphs>127</Paragraphs>
  <Slides>26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LO Choice</vt:lpstr>
      <vt:lpstr>Analyzing Data with PivotTables</vt:lpstr>
      <vt:lpstr>Create a PivotTable</vt:lpstr>
      <vt:lpstr>Pivoting</vt:lpstr>
      <vt:lpstr>PivotTables</vt:lpstr>
      <vt:lpstr>Transactional Data</vt:lpstr>
      <vt:lpstr>Existing vs. New Tables</vt:lpstr>
      <vt:lpstr>PivotTable Creation</vt:lpstr>
      <vt:lpstr>Automatic Relationship Detection</vt:lpstr>
      <vt:lpstr>Automatic Time Grouping</vt:lpstr>
      <vt:lpstr>The PivotTable Task Fields Pane</vt:lpstr>
      <vt:lpstr>PivotTable Layout Options</vt:lpstr>
      <vt:lpstr>PowerPoint Presentation</vt:lpstr>
      <vt:lpstr>Analyze PivotTable Data</vt:lpstr>
      <vt:lpstr>Start with Questions, End with Structure</vt:lpstr>
      <vt:lpstr>Question 1</vt:lpstr>
      <vt:lpstr>Question 2</vt:lpstr>
      <vt:lpstr>The PivotTable Analyze Contextual Tab</vt:lpstr>
      <vt:lpstr>The Design Contextual Tab for PivotTables</vt:lpstr>
      <vt:lpstr>The Value Field Settings Dialog Box</vt:lpstr>
      <vt:lpstr>Summarize and Show Combinations—SUM</vt:lpstr>
      <vt:lpstr>Summarize and Show Combinations—% of Grand Total</vt:lpstr>
      <vt:lpstr>Summarize and Show Combinations—Difference From</vt:lpstr>
      <vt:lpstr>Filter PivotTable Data</vt:lpstr>
      <vt:lpstr>Guidelines for Analyzing PivotTable Data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Analyzing Data with PivotTables</dc:title>
  <dc:creator>Bob Carver</dc:creator>
  <cp:lastModifiedBy>Peter Bauer</cp:lastModifiedBy>
  <cp:revision>25</cp:revision>
  <dcterms:created xsi:type="dcterms:W3CDTF">2020-02-04T22:09:36Z</dcterms:created>
  <dcterms:modified xsi:type="dcterms:W3CDTF">2020-02-19T19:30:05Z</dcterms:modified>
</cp:coreProperties>
</file>