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3"/>
  </p:notesMasterIdLst>
  <p:handoutMasterIdLst>
    <p:handoutMasterId r:id="rId24"/>
  </p:handoutMasterIdLst>
  <p:sldIdLst>
    <p:sldId id="261" r:id="rId2"/>
    <p:sldId id="267" r:id="rId3"/>
    <p:sldId id="268" r:id="rId4"/>
    <p:sldId id="269" r:id="rId5"/>
    <p:sldId id="270" r:id="rId6"/>
    <p:sldId id="285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6" r:id="rId16"/>
    <p:sldId id="279" r:id="rId17"/>
    <p:sldId id="280" r:id="rId18"/>
    <p:sldId id="281" r:id="rId19"/>
    <p:sldId id="282" r:id="rId20"/>
    <p:sldId id="283" r:id="rId21"/>
    <p:sldId id="26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94646" autoAdjust="0"/>
  </p:normalViewPr>
  <p:slideViewPr>
    <p:cSldViewPr>
      <p:cViewPr>
        <p:scale>
          <a:sx n="130" d="100"/>
          <a:sy n="130" d="100"/>
        </p:scale>
        <p:origin x="103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381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Visualize Trendlines and Sparklines with Excel</a:t>
            </a:r>
          </a:p>
          <a:p>
            <a:r>
              <a:rPr lang="en-US" dirty="0"/>
              <a:t>Analyze Data with the Data Analysis ToolPak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Performing Statistical Analysis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0F424C-E85A-2849-8B10-39743C8CB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AA02A3-1D5F-7D44-AF99-B1F923445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Sparkline Contextual Tab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6C40AA-A438-5743-82E1-796E12824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16" y="2985965"/>
            <a:ext cx="8610600" cy="88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059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0DB8E5-EBE7-8F48-BB7D-093014158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5A3C1E-737E-5D47-83F2-6AE17CAE4F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Visualizing Trendlines and Sparklines with Excel</a:t>
            </a:r>
          </a:p>
        </p:txBody>
      </p:sp>
    </p:spTree>
    <p:extLst>
      <p:ext uri="{BB962C8B-B14F-4D97-AF65-F5344CB8AC3E}">
        <p14:creationId xmlns:p14="http://schemas.microsoft.com/office/powerpoint/2010/main" val="1110696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89AB2-8439-884E-97CC-F9AC533E1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Data with the Data Analysis ToolPak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4CADD3-2F5C-5941-9642-E4D564DE1A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ADCEE6-D2C0-414D-B791-71BC48D21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25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5833FE-EE0E-D943-9FFA-0311AD18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16A0164-69BF-E14B-B273-AFDD3E804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Analysis ToolPak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5061D0-22EF-CF47-AF15-A33866083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135453"/>
            <a:ext cx="7086600" cy="511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36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5833FE-EE0E-D943-9FFA-0311AD18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16A0164-69BF-E14B-B273-AFDD3E804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 ToolPak Tools (Slide 1 of 2)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EBB388A-9FFB-D64C-9877-A2126A33D5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429356"/>
              </p:ext>
            </p:extLst>
          </p:nvPr>
        </p:nvGraphicFramePr>
        <p:xfrm>
          <a:off x="952500" y="1567076"/>
          <a:ext cx="7239000" cy="3723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518642271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290030775"/>
                    </a:ext>
                  </a:extLst>
                </a:gridCol>
              </a:tblGrid>
              <a:tr h="41987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Analysis Tool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Description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853601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Anova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Single factor and two-factor variance analysis.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826798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Correlation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Shows how strongly pairs of data are related.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71092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Covariance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Shows how two numbers move together.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557263"/>
                  </a:ext>
                </a:extLst>
              </a:tr>
              <a:tr h="47586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Descriptive statistics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Describes the data sample through summarized information.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586049"/>
                  </a:ext>
                </a:extLst>
              </a:tr>
              <a:tr h="47586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Exponential smoothing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Uses a weighted average, giving more weight to recent data.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518304"/>
                  </a:ext>
                </a:extLst>
              </a:tr>
              <a:tr h="47586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F-Test two sample for variances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Determines if a statistical model fits the data set being analyzed.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423780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Fourier analysis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Adjusts for non-linear data models, often used in sales forecasting.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082773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Histogram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Displays numbers as ranges in a bar chart.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934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902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5833FE-EE0E-D943-9FFA-0311AD18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16A0164-69BF-E14B-B273-AFDD3E804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 ToolPak Tools (Slide 2 of 2)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EBB388A-9FFB-D64C-9877-A2126A33D5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249497"/>
              </p:ext>
            </p:extLst>
          </p:nvPr>
        </p:nvGraphicFramePr>
        <p:xfrm>
          <a:off x="952500" y="1600200"/>
          <a:ext cx="7239000" cy="30374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518642271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290030775"/>
                    </a:ext>
                  </a:extLst>
                </a:gridCol>
              </a:tblGrid>
              <a:tr h="41987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Analysis Tool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Description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853601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Moving average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 trends in data, used for making long-term forecasts.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92456"/>
                  </a:ext>
                </a:extLst>
              </a:tr>
              <a:tr h="47586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Random number generation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Fills gaps in numeric data with numbers from several distributions.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750785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Rank and percentile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Compares data between two or more entities based on the data.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228157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Regression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Makes predictions based on historical data, used for forecasting.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48708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Sampling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Creates a sample from a larger data set to be used for analysis.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078839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T-test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Determines if there is statistical difference between two groups.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914088"/>
                  </a:ext>
                </a:extLst>
              </a:tr>
              <a:tr h="34989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F-test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Validates statistical models to see which model fits the data best.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9107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79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CF403E-792C-0C40-BEBB-0CB08A6EA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E984C6-378D-0F49-865B-3EE5E924D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Average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A680967D-8C42-E14F-B27C-4FBEC6AA4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985" y="1812925"/>
            <a:ext cx="5574030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78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CF403E-792C-0C40-BEBB-0CB08A6EA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E984C6-378D-0F49-865B-3EE5E924D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 and Percentile</a:t>
            </a: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140DEDF9-5FBB-0D43-8913-3CB5497E8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447" y="2485500"/>
            <a:ext cx="6356724" cy="2419350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FAF3BBA-7BBE-4147-85E3-C46D3E008F19}"/>
              </a:ext>
            </a:extLst>
          </p:cNvPr>
          <p:cNvSpPr/>
          <p:nvPr/>
        </p:nvSpPr>
        <p:spPr>
          <a:xfrm>
            <a:off x="3695700" y="1600200"/>
            <a:ext cx="1752600" cy="40756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Product sales rank and percentile</a:t>
            </a:r>
          </a:p>
        </p:txBody>
      </p:sp>
    </p:spTree>
    <p:extLst>
      <p:ext uri="{BB962C8B-B14F-4D97-AF65-F5344CB8AC3E}">
        <p14:creationId xmlns:p14="http://schemas.microsoft.com/office/powerpoint/2010/main" val="1047930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918AE5-1E31-024B-A6E4-E3EEEC863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72307B-F4A6-8C43-BA84-15C301166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 ToolPak Installation and Activation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FC0A12-0FCD-F34F-8B0B-60CB09F39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544" y="1027964"/>
            <a:ext cx="5862911" cy="480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4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04D143-0F58-C940-85A6-DA045F9BC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3F096-CC45-D54E-AFE6-8234ADEF27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and Activating the Data Analysis ToolPak</a:t>
            </a:r>
          </a:p>
        </p:txBody>
      </p:sp>
    </p:spTree>
    <p:extLst>
      <p:ext uri="{BB962C8B-B14F-4D97-AF65-F5344CB8AC3E}">
        <p14:creationId xmlns:p14="http://schemas.microsoft.com/office/powerpoint/2010/main" val="852382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 Trendlines and Sparklines with Excel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04D143-0F58-C940-85A6-DA045F9BC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3F096-CC45-D54E-AFE6-8234ADEF27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Statistical Analysis with the Data Analysis ToolPak</a:t>
            </a:r>
          </a:p>
        </p:txBody>
      </p:sp>
    </p:spTree>
    <p:extLst>
      <p:ext uri="{BB962C8B-B14F-4D97-AF65-F5344CB8AC3E}">
        <p14:creationId xmlns:p14="http://schemas.microsoft.com/office/powerpoint/2010/main" val="1826672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might you use trendlines or sparklines in your analysis and charts?</a:t>
            </a:r>
          </a:p>
          <a:p>
            <a:r>
              <a:rPr lang="en-US" dirty="0"/>
              <a:t>How might you use the Data Analysis ToolPak?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8A4AB4-7ED1-C740-86B8-AF975009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2D9E4F-0F89-5B4F-84F0-05494EBA8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Analysis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6270DD-DCB8-1542-BFE0-03BE212412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Statistical analysis: </a:t>
            </a:r>
            <a:r>
              <a:rPr lang="en-US" dirty="0"/>
              <a:t>A type of data analysis where insights are taken from samples of very large data sets, to identify patterns and trends in the data.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11E5C7F-53A4-8B46-B530-20ECE545D183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2908178"/>
              </p:ext>
            </p:extLst>
          </p:nvPr>
        </p:nvGraphicFramePr>
        <p:xfrm>
          <a:off x="952500" y="2304734"/>
          <a:ext cx="7239000" cy="22485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3098540847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753403035"/>
                    </a:ext>
                  </a:extLst>
                </a:gridCol>
              </a:tblGrid>
              <a:tr h="37857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Type of Analysis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Description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08920"/>
                  </a:ext>
                </a:extLst>
              </a:tr>
              <a:tr h="42905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Mean analysis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The arithmetic average of a set of data determined by adding up the data, and dividing that by the number of items in the sample.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307474"/>
                  </a:ext>
                </a:extLst>
              </a:tr>
              <a:tr h="42905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Standard deviation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Shows how closely the data analyzed is aligned to the mean. With a high standard deviation, more entries are farther from the mean.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205447"/>
                  </a:ext>
                </a:extLst>
              </a:tr>
              <a:tr h="31547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Regression analysis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Uses past data to predict future trends.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899881"/>
                  </a:ext>
                </a:extLst>
              </a:tr>
              <a:tr h="42905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Hypothesis testing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Tests if a theory about the data is true or false based on statistical data analysis.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0494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822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8A4AB4-7ED1-C740-86B8-AF975009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2D9E4F-0F89-5B4F-84F0-05494EBA8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6270DD-DCB8-1542-BFE0-03BE212412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Trendline</a:t>
            </a:r>
            <a:r>
              <a:rPr lang="en-US" dirty="0"/>
              <a:t>: A chart element that can graphically represent both the current trends that exist within your data and future forecasts of those trends.</a:t>
            </a:r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387C40B5-95DB-D545-849E-9CE5CE00B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375569"/>
            <a:ext cx="6019800" cy="3589905"/>
          </a:xfrm>
          <a:prstGeom prst="rect">
            <a:avLst/>
          </a:prstGeom>
        </p:spPr>
      </p:pic>
      <p:sp>
        <p:nvSpPr>
          <p:cNvPr id="7" name="Line 313">
            <a:extLst>
              <a:ext uri="{FF2B5EF4-FFF2-40B4-BE49-F238E27FC236}">
                <a16:creationId xmlns:a16="http://schemas.microsoft.com/office/drawing/2014/main" id="{A8D599A9-8C8F-5243-814A-5FBEB9243770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5675356" y="354628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A42DFA2-91E8-284B-B9FF-4FD0704090A7}"/>
              </a:ext>
            </a:extLst>
          </p:cNvPr>
          <p:cNvSpPr/>
          <p:nvPr/>
        </p:nvSpPr>
        <p:spPr>
          <a:xfrm>
            <a:off x="6019800" y="3409122"/>
            <a:ext cx="1177758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Trendline</a:t>
            </a:r>
          </a:p>
        </p:txBody>
      </p:sp>
    </p:spTree>
    <p:extLst>
      <p:ext uri="{BB962C8B-B14F-4D97-AF65-F5344CB8AC3E}">
        <p14:creationId xmlns:p14="http://schemas.microsoft.com/office/powerpoint/2010/main" val="282258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B7E0D0-E197-1D4E-B881-5E31DBE53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F891D2-FBBE-0548-A04C-375D92B1A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Trendline Types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11E5C7F-53A4-8B46-B530-20ECE545D1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9053114"/>
              </p:ext>
            </p:extLst>
          </p:nvPr>
        </p:nvGraphicFramePr>
        <p:xfrm>
          <a:off x="952500" y="1524000"/>
          <a:ext cx="7239000" cy="27678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3098540847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753403035"/>
                    </a:ext>
                  </a:extLst>
                </a:gridCol>
              </a:tblGrid>
              <a:tr h="435429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Trendline Type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Use This to Display or Forecast Data That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08920"/>
                  </a:ext>
                </a:extLst>
              </a:tr>
              <a:tr h="362857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Exponential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Increases in rate of change at an ever-faster rate over time.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307474"/>
                  </a:ext>
                </a:extLst>
              </a:tr>
              <a:tr h="362857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Linear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Is linear in nature.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205447"/>
                  </a:ext>
                </a:extLst>
              </a:tr>
              <a:tr h="493486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Logarithmic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Has a rapidly increasing or decreasing rate of change that eventually levels out.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899881"/>
                  </a:ext>
                </a:extLst>
              </a:tr>
              <a:tr h="362857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Polynomial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Fluctuates over time.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049475"/>
                  </a:ext>
                </a:extLst>
              </a:tr>
              <a:tr h="362857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Power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Increases in rate of change at a steady rate over time.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857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Moving average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Fluctuates randomly over time.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02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B7E0D0-E197-1D4E-B881-5E31DBE53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F891D2-FBBE-0548-A04C-375D92B1A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Format Trendline Task Pane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0CAE2A-7266-7D47-9575-7C556CCE3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1" y="1264733"/>
            <a:ext cx="2193795" cy="445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75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BCA090-A984-004F-BDAD-E9BF20290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4CC2D7-4DF9-8E44-AEBD-AA7F19C0C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Sparklines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9AE8AD-EE2C-7848-9569-659082CD09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Sparklines</a:t>
            </a:r>
            <a:r>
              <a:rPr lang="en-US" dirty="0"/>
              <a:t>: Data visualization tools that exist within worksheet cells and display the relative values of cell data over time.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FCA3FB-ADA8-2E4A-B427-F308D68EE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421" y="2730859"/>
            <a:ext cx="4163158" cy="1916374"/>
          </a:xfrm>
          <a:prstGeom prst="rect">
            <a:avLst/>
          </a:prstGeom>
        </p:spPr>
      </p:pic>
      <p:sp>
        <p:nvSpPr>
          <p:cNvPr id="8" name="Line 167">
            <a:extLst>
              <a:ext uri="{FF2B5EF4-FFF2-40B4-BE49-F238E27FC236}">
                <a16:creationId xmlns:a16="http://schemas.microsoft.com/office/drawing/2014/main" id="{7C82E9A5-FAB8-2646-94D6-EA9039DE66DA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191443" y="4737099"/>
            <a:ext cx="4984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696212A-AC9E-F741-89BC-B91688C6908D}"/>
              </a:ext>
            </a:extLst>
          </p:cNvPr>
          <p:cNvSpPr/>
          <p:nvPr/>
        </p:nvSpPr>
        <p:spPr>
          <a:xfrm>
            <a:off x="4800600" y="4876800"/>
            <a:ext cx="1280160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Data markers</a:t>
            </a:r>
          </a:p>
        </p:txBody>
      </p:sp>
    </p:spTree>
    <p:extLst>
      <p:ext uri="{BB962C8B-B14F-4D97-AF65-F5344CB8AC3E}">
        <p14:creationId xmlns:p14="http://schemas.microsoft.com/office/powerpoint/2010/main" val="1994007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0F424C-E85A-2849-8B10-39743C8CB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AA02A3-1D5F-7D44-AF99-B1F923445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Sparkline Types</a:t>
            </a:r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1263AEAB-BF99-534A-AD73-00099C222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98994"/>
              </p:ext>
            </p:extLst>
          </p:nvPr>
        </p:nvGraphicFramePr>
        <p:xfrm>
          <a:off x="1009650" y="2133600"/>
          <a:ext cx="7124700" cy="2127798"/>
        </p:xfrm>
        <a:graphic>
          <a:graphicData uri="http://schemas.openxmlformats.org/drawingml/2006/table">
            <a:tbl>
              <a:tblPr/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6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Sparkline Type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Line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Displays trends in data changes over time.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display data markers for each point.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Column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the relative value for the data points in a row of data.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Win/Loss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which entries are positive and which are negative.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Does not show relative values among the data points.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A856E9F2-9926-8A42-9A4B-BAB031E30C16}"/>
              </a:ext>
            </a:extLst>
          </p:cNvPr>
          <p:cNvGrpSpPr/>
          <p:nvPr/>
        </p:nvGrpSpPr>
        <p:grpSpPr>
          <a:xfrm>
            <a:off x="1981200" y="2717753"/>
            <a:ext cx="1293224" cy="1431395"/>
            <a:chOff x="1143000" y="1947136"/>
            <a:chExt cx="1293224" cy="143139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5A49C9-26BB-094B-9AE8-6868A24D3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1947136"/>
              <a:ext cx="1293224" cy="323305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6D77CD6-F9B0-0F49-8C0A-636B141A2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2487803"/>
              <a:ext cx="1293224" cy="33528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577AD04-86BF-764D-81B9-24C9D3F28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3043251"/>
              <a:ext cx="1293224" cy="335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7713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0F424C-E85A-2849-8B10-39743C8CB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AA02A3-1D5F-7D44-AF99-B1F923445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Create Sparklines Dialog Box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D4F56B-F3CD-A34D-B23E-29A0283D8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609" y="1954460"/>
            <a:ext cx="4724400" cy="29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48051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242</TotalTime>
  <Words>648</Words>
  <Application>Microsoft Office PowerPoint</Application>
  <PresentationFormat>On-screen Show (4:3)</PresentationFormat>
  <Paragraphs>124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LO Choice</vt:lpstr>
      <vt:lpstr>Performing Statistical Analysis</vt:lpstr>
      <vt:lpstr>Visualize Trendlines and Sparklines with Excel </vt:lpstr>
      <vt:lpstr>Statistical Analysis</vt:lpstr>
      <vt:lpstr>Trendlines</vt:lpstr>
      <vt:lpstr>Trendline Types</vt:lpstr>
      <vt:lpstr>The Format Trendline Task Pane</vt:lpstr>
      <vt:lpstr>Sparklines</vt:lpstr>
      <vt:lpstr>Sparkline Types</vt:lpstr>
      <vt:lpstr>The Create Sparklines Dialog Box</vt:lpstr>
      <vt:lpstr>The Sparkline Contextual Tab</vt:lpstr>
      <vt:lpstr>PowerPoint Presentation</vt:lpstr>
      <vt:lpstr>Analyze Data with the Data Analysis ToolPak</vt:lpstr>
      <vt:lpstr>The Data Analysis ToolPak</vt:lpstr>
      <vt:lpstr>Data Analysis ToolPak Tools (Slide 1 of 2)</vt:lpstr>
      <vt:lpstr>Data Analysis ToolPak Tools (Slide 2 of 2)</vt:lpstr>
      <vt:lpstr>Moving Average</vt:lpstr>
      <vt:lpstr>Rank and Percentile</vt:lpstr>
      <vt:lpstr>Data Analysis ToolPak Installation and Activation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Performing Statistical Analysis</dc:title>
  <dc:creator>Bob Carver</dc:creator>
  <cp:lastModifiedBy>Peter Bauer</cp:lastModifiedBy>
  <cp:revision>19</cp:revision>
  <dcterms:created xsi:type="dcterms:W3CDTF">2020-02-05T01:35:10Z</dcterms:created>
  <dcterms:modified xsi:type="dcterms:W3CDTF">2020-02-21T19:19:19Z</dcterms:modified>
</cp:coreProperties>
</file>