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53"/>
  </p:notesMasterIdLst>
  <p:handoutMasterIdLst>
    <p:handoutMasterId r:id="rId54"/>
  </p:handoutMasterIdLst>
  <p:sldIdLst>
    <p:sldId id="261" r:id="rId2"/>
    <p:sldId id="267" r:id="rId3"/>
    <p:sldId id="271" r:id="rId4"/>
    <p:sldId id="269" r:id="rId5"/>
    <p:sldId id="270" r:id="rId6"/>
    <p:sldId id="272" r:id="rId7"/>
    <p:sldId id="273" r:id="rId8"/>
    <p:sldId id="274" r:id="rId9"/>
    <p:sldId id="275" r:id="rId10"/>
    <p:sldId id="279" r:id="rId11"/>
    <p:sldId id="278" r:id="rId12"/>
    <p:sldId id="277" r:id="rId13"/>
    <p:sldId id="412" r:id="rId14"/>
    <p:sldId id="280" r:id="rId15"/>
    <p:sldId id="282" r:id="rId16"/>
    <p:sldId id="283" r:id="rId17"/>
    <p:sldId id="284" r:id="rId18"/>
    <p:sldId id="313" r:id="rId19"/>
    <p:sldId id="314" r:id="rId20"/>
    <p:sldId id="315" r:id="rId21"/>
    <p:sldId id="316" r:id="rId22"/>
    <p:sldId id="317" r:id="rId23"/>
    <p:sldId id="287" r:id="rId24"/>
    <p:sldId id="320" r:id="rId25"/>
    <p:sldId id="409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300" r:id="rId37"/>
    <p:sldId id="299" r:id="rId38"/>
    <p:sldId id="301" r:id="rId39"/>
    <p:sldId id="302" r:id="rId40"/>
    <p:sldId id="305" r:id="rId41"/>
    <p:sldId id="304" r:id="rId42"/>
    <p:sldId id="303" r:id="rId43"/>
    <p:sldId id="306" r:id="rId44"/>
    <p:sldId id="307" r:id="rId45"/>
    <p:sldId id="308" r:id="rId46"/>
    <p:sldId id="310" r:id="rId47"/>
    <p:sldId id="309" r:id="rId48"/>
    <p:sldId id="410" r:id="rId49"/>
    <p:sldId id="311" r:id="rId50"/>
    <p:sldId id="312" r:id="rId51"/>
    <p:sldId id="266" r:id="rId5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94" autoAdjust="0"/>
    <p:restoredTop sz="94646" autoAdjust="0"/>
  </p:normalViewPr>
  <p:slideViewPr>
    <p:cSldViewPr>
      <p:cViewPr varScale="1">
        <p:scale>
          <a:sx n="105" d="100"/>
          <a:sy n="105" d="100"/>
        </p:scale>
        <p:origin x="145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-12420"/>
    </p:cViewPr>
  </p:sorterViewPr>
  <p:notesViewPr>
    <p:cSldViewPr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3/2/2020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3/2/2020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2003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296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2953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2027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2449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5383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1615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6443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7831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785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008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4717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5946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1730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5E6F97F-6DEC-4BE2-B5AC-A711940D924D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8339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1759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8474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2291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203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933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1953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2714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682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7793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6505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73231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92166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45784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83355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6978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2239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40544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54728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64352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22294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60804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04682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75165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10762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99611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96659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671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90334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299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4432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3599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514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Analyze Data with Formulas and Named Ranges</a:t>
            </a:r>
          </a:p>
          <a:p>
            <a:r>
              <a:rPr lang="en-US" dirty="0"/>
              <a:t>Analyze Data with Functions</a:t>
            </a:r>
          </a:p>
          <a:p>
            <a:r>
              <a:rPr lang="en-US" dirty="0"/>
              <a:t>Implement Data Validation, Forms, and Controls</a:t>
            </a:r>
          </a:p>
          <a:p>
            <a:r>
              <a:rPr lang="en-US" dirty="0"/>
              <a:t>Create Conditional Visualizations with Lookup Functions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Analyzing Data with Formulas and Functions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BDC8F6-4B02-3B42-9D76-4FB6F899D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EDC9BD-A577-1949-A860-474BE374F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Excel Function Reference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1D32B5-FE88-424B-926D-196699F067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6880" y="1199191"/>
            <a:ext cx="3510240" cy="5215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620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7B88F1-E8B5-1441-8542-3EF86D2B5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0EA5415-27E6-4B9A-9BF4-FF4AA218D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Operators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0AE921-1BDC-4B44-A980-D4E2CB42CB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Comparison operator</a:t>
            </a:r>
            <a:r>
              <a:rPr lang="en-US" dirty="0"/>
              <a:t>: A type of Excel operator used to compare particular values to determine whether or not they meet some specified criteria.</a:t>
            </a:r>
          </a:p>
          <a:p>
            <a:endParaRPr lang="en-US" dirty="0"/>
          </a:p>
        </p:txBody>
      </p:sp>
      <p:graphicFrame>
        <p:nvGraphicFramePr>
          <p:cNvPr id="6" name="Group 23">
            <a:extLst>
              <a:ext uri="{FF2B5EF4-FFF2-40B4-BE49-F238E27FC236}">
                <a16:creationId xmlns:a16="http://schemas.microsoft.com/office/drawing/2014/main" id="{9E1AB4C5-DEED-1047-9063-7382492B5B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749099"/>
              </p:ext>
            </p:extLst>
          </p:nvPr>
        </p:nvGraphicFramePr>
        <p:xfrm>
          <a:off x="116909" y="2362200"/>
          <a:ext cx="8910181" cy="337720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975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87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Name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10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Comparison Operator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10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This Comparison Operator Determines Whether or Not the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10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Equal to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=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Specified values are the same.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6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Greater than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&gt;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First value is greater than the second value.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Less than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&lt;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First value is less than the second value.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6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Greater than or equal to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&gt;=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First value is greater than or equal to the second value.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6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Less than or equal to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&lt;=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First value is less than or equal to the second value.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6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Not equal to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&lt;&gt;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Specified values are different.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348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B5BFB-3953-824B-BACB-75D3171F5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A41537C-1F16-1049-A3D0-895EC5CB7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 Syntax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4593697-3FE4-F84A-AA1A-A3A3227331A8}"/>
              </a:ext>
            </a:extLst>
          </p:cNvPr>
          <p:cNvGrpSpPr/>
          <p:nvPr/>
        </p:nvGrpSpPr>
        <p:grpSpPr>
          <a:xfrm>
            <a:off x="1866900" y="1996592"/>
            <a:ext cx="5410200" cy="1432408"/>
            <a:chOff x="1219200" y="1553512"/>
            <a:chExt cx="5410200" cy="1432408"/>
          </a:xfrm>
        </p:grpSpPr>
        <p:sp>
          <p:nvSpPr>
            <p:cNvPr id="6" name="Line 287">
              <a:extLst>
                <a:ext uri="{FF2B5EF4-FFF2-40B4-BE49-F238E27FC236}">
                  <a16:creationId xmlns:a16="http://schemas.microsoft.com/office/drawing/2014/main" id="{6FCBB335-B2AE-8F46-AE61-69130F5B65E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H="1" flipV="1">
              <a:off x="1605072" y="1541207"/>
              <a:ext cx="0" cy="3319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" name="Line 288">
              <a:extLst>
                <a:ext uri="{FF2B5EF4-FFF2-40B4-BE49-F238E27FC236}">
                  <a16:creationId xmlns:a16="http://schemas.microsoft.com/office/drawing/2014/main" id="{6F81B893-C8AA-7748-BAD9-DF502DB45F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443131" y="1701818"/>
              <a:ext cx="0" cy="4572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" name="Rounded Rectangle 5">
              <a:extLst>
                <a:ext uri="{FF2B5EF4-FFF2-40B4-BE49-F238E27FC236}">
                  <a16:creationId xmlns:a16="http://schemas.microsoft.com/office/drawing/2014/main" id="{97A2CBBB-7953-5348-966F-B1E2B4237759}"/>
                </a:ext>
              </a:extLst>
            </p:cNvPr>
            <p:cNvSpPr/>
            <p:nvPr/>
          </p:nvSpPr>
          <p:spPr>
            <a:xfrm>
              <a:off x="1667063" y="1553512"/>
              <a:ext cx="129540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Equal sign</a:t>
              </a:r>
            </a:p>
          </p:txBody>
        </p:sp>
        <p:sp>
          <p:nvSpPr>
            <p:cNvPr id="9" name="Line 167">
              <a:extLst>
                <a:ext uri="{FF2B5EF4-FFF2-40B4-BE49-F238E27FC236}">
                  <a16:creationId xmlns:a16="http://schemas.microsoft.com/office/drawing/2014/main" id="{14BE628C-E396-244A-BDEE-7FB5821DA5C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1816895" y="2664527"/>
              <a:ext cx="457200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Rounded Rectangle 8">
              <a:extLst>
                <a:ext uri="{FF2B5EF4-FFF2-40B4-BE49-F238E27FC236}">
                  <a16:creationId xmlns:a16="http://schemas.microsoft.com/office/drawing/2014/main" id="{F94FDC1A-CC15-DA42-B462-188D4953C880}"/>
                </a:ext>
              </a:extLst>
            </p:cNvPr>
            <p:cNvSpPr/>
            <p:nvPr/>
          </p:nvSpPr>
          <p:spPr>
            <a:xfrm>
              <a:off x="1307306" y="2711283"/>
              <a:ext cx="1476375" cy="274637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Function name</a:t>
              </a:r>
            </a:p>
          </p:txBody>
        </p:sp>
        <p:sp>
          <p:nvSpPr>
            <p:cNvPr id="11" name="Rounded Rectangle 9">
              <a:extLst>
                <a:ext uri="{FF2B5EF4-FFF2-40B4-BE49-F238E27FC236}">
                  <a16:creationId xmlns:a16="http://schemas.microsoft.com/office/drawing/2014/main" id="{D0F99DB6-16D1-2F41-AC26-9736D0784816}"/>
                </a:ext>
              </a:extLst>
            </p:cNvPr>
            <p:cNvSpPr/>
            <p:nvPr/>
          </p:nvSpPr>
          <p:spPr>
            <a:xfrm>
              <a:off x="3681413" y="2707865"/>
              <a:ext cx="1476375" cy="274637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Arguments</a:t>
              </a:r>
            </a:p>
          </p:txBody>
        </p:sp>
        <p:sp>
          <p:nvSpPr>
            <p:cNvPr id="12" name="AutoShape 303">
              <a:extLst>
                <a:ext uri="{FF2B5EF4-FFF2-40B4-BE49-F238E27FC236}">
                  <a16:creationId xmlns:a16="http://schemas.microsoft.com/office/drawing/2014/main" id="{C6D7DDCB-FB27-244B-AE3D-A0FDE59E4469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4332733" y="792196"/>
              <a:ext cx="173736" cy="365760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AAB256D-736C-0644-8FAC-07BEB7559D71}"/>
                </a:ext>
              </a:extLst>
            </p:cNvPr>
            <p:cNvSpPr txBox="1"/>
            <p:nvPr/>
          </p:nvSpPr>
          <p:spPr>
            <a:xfrm>
              <a:off x="1219200" y="2011762"/>
              <a:ext cx="5410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= SUM(</a:t>
              </a:r>
              <a:r>
                <a:rPr lang="en-US" sz="2800" b="1" dirty="0"/>
                <a:t>number1</a:t>
              </a:r>
              <a:r>
                <a:rPr lang="en-US" sz="2800" dirty="0"/>
                <a:t>, [number2],…)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B68B1176-2FD1-434B-815F-68D1795BFC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788" y="4418446"/>
            <a:ext cx="6368424" cy="606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008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BCB450E-0139-4909-B3CE-A8C4F077A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Criteria Argument Syntax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DFFA05-EB42-4FC2-8F36-D1CA8FD54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79E692-F504-4ABA-BE3F-5772D6B86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52" y="2228741"/>
            <a:ext cx="4009534" cy="26645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E99BB1-8EB2-4700-B24F-DAB61D938C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17" y="2228744"/>
            <a:ext cx="4009534" cy="2639187"/>
          </a:xfrm>
          <a:prstGeom prst="rect">
            <a:avLst/>
          </a:prstGeom>
        </p:spPr>
      </p:pic>
      <p:sp>
        <p:nvSpPr>
          <p:cNvPr id="9" name="Rounded Rectangle 4">
            <a:extLst>
              <a:ext uri="{FF2B5EF4-FFF2-40B4-BE49-F238E27FC236}">
                <a16:creationId xmlns:a16="http://schemas.microsoft.com/office/drawing/2014/main" id="{C4944695-5C09-4E99-B9FA-74EED57E0AE7}"/>
              </a:ext>
            </a:extLst>
          </p:cNvPr>
          <p:cNvSpPr/>
          <p:nvPr/>
        </p:nvSpPr>
        <p:spPr>
          <a:xfrm rot="10800000" flipV="1">
            <a:off x="1509555" y="1817942"/>
            <a:ext cx="1452328" cy="274321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Incorrect syntax</a:t>
            </a:r>
          </a:p>
        </p:txBody>
      </p:sp>
      <p:sp>
        <p:nvSpPr>
          <p:cNvPr id="10" name="Rounded Rectangle 4">
            <a:extLst>
              <a:ext uri="{FF2B5EF4-FFF2-40B4-BE49-F238E27FC236}">
                <a16:creationId xmlns:a16="http://schemas.microsoft.com/office/drawing/2014/main" id="{61A6B769-1FA9-4F9A-A682-89CD501F8D9A}"/>
              </a:ext>
            </a:extLst>
          </p:cNvPr>
          <p:cNvSpPr/>
          <p:nvPr/>
        </p:nvSpPr>
        <p:spPr>
          <a:xfrm rot="10800000" flipV="1">
            <a:off x="6182118" y="1817943"/>
            <a:ext cx="1276932" cy="27432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Correct syntax</a:t>
            </a:r>
          </a:p>
        </p:txBody>
      </p:sp>
    </p:spTree>
    <p:extLst>
      <p:ext uri="{BB962C8B-B14F-4D97-AF65-F5344CB8AC3E}">
        <p14:creationId xmlns:p14="http://schemas.microsoft.com/office/powerpoint/2010/main" val="2785107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B5BFB-3953-824B-BACB-75D3171F5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A41537C-1F16-1049-A3D0-895EC5CB7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Automatic Workbook Calculation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87FACA-15D8-C34F-814F-82440E243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00" y="2092325"/>
            <a:ext cx="3764836" cy="267335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7FBD5E3-E470-8246-AA41-712C863A774D}"/>
              </a:ext>
            </a:extLst>
          </p:cNvPr>
          <p:cNvSpPr/>
          <p:nvPr/>
        </p:nvSpPr>
        <p:spPr>
          <a:xfrm>
            <a:off x="4114800" y="2125454"/>
            <a:ext cx="2240836" cy="1227345"/>
          </a:xfrm>
          <a:prstGeom prst="rect">
            <a:avLst/>
          </a:prstGeom>
          <a:solidFill>
            <a:schemeClr val="bg1">
              <a:alpha val="7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9534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5EBD79-CA34-3E44-A6DB-09FEC87AB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7679DB-E109-FD4B-BF0A-45066DD41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Functions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63955B-8968-A248-94A0-B71C635F87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Logical functions: </a:t>
            </a:r>
            <a:r>
              <a:rPr lang="en-US" dirty="0"/>
              <a:t>Enable you to ask questions of your data, for which Excel can return one of two values: TRUE or FALSE.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88078F4-EB6C-8E4B-A8E3-0F09BD319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Allow you to ask Excel questions about your data. </a:t>
            </a:r>
          </a:p>
          <a:p>
            <a:r>
              <a:rPr lang="en-US" dirty="0"/>
              <a:t>Logical functions also enable you to perform calculations when certain conditions are met or to perform different calculations based on a variety of criteria.</a:t>
            </a:r>
          </a:p>
          <a:p>
            <a:r>
              <a:rPr lang="en-US" dirty="0"/>
              <a:t>Add logic decision making to formulas and functions.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8552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5EBD79-CA34-3E44-A6DB-09FEC87AB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7679DB-E109-FD4B-BF0A-45066DD41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Values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63955B-8968-A248-94A0-B71C635F87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Logical values</a:t>
            </a:r>
            <a:r>
              <a:rPr lang="en-US" dirty="0"/>
              <a:t>: An Excel data type that expresses whether or not particular data meets some specified criteria. 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88078F4-EB6C-8E4B-A8E3-0F09BD319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logical values in Excel:</a:t>
            </a:r>
          </a:p>
          <a:p>
            <a:pPr lvl="1"/>
            <a:r>
              <a:rPr lang="en-US" dirty="0"/>
              <a:t>TRUE </a:t>
            </a:r>
          </a:p>
          <a:p>
            <a:pPr lvl="1"/>
            <a:r>
              <a:rPr lang="en-US" dirty="0"/>
              <a:t>FALSE</a:t>
            </a:r>
          </a:p>
          <a:p>
            <a:r>
              <a:rPr lang="en-US" dirty="0"/>
              <a:t>Always display in capital letters</a:t>
            </a:r>
          </a:p>
          <a:p>
            <a:r>
              <a:rPr lang="en-US" dirty="0"/>
              <a:t>Behave similarly to numeric values in functions:</a:t>
            </a:r>
          </a:p>
          <a:p>
            <a:pPr lvl="1"/>
            <a:r>
              <a:rPr lang="en-US" dirty="0"/>
              <a:t>TRUE treated as a 1</a:t>
            </a:r>
          </a:p>
          <a:p>
            <a:pPr lvl="1"/>
            <a:r>
              <a:rPr lang="en-US" dirty="0"/>
              <a:t>FALSE treated as a 0</a:t>
            </a:r>
          </a:p>
        </p:txBody>
      </p:sp>
    </p:spTree>
    <p:extLst>
      <p:ext uri="{BB962C8B-B14F-4D97-AF65-F5344CB8AC3E}">
        <p14:creationId xmlns:p14="http://schemas.microsoft.com/office/powerpoint/2010/main" val="19854219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83B9B4-B397-3C4D-96A0-99A9ACBD3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AA74BD9-8C08-DF49-86FE-6514EDE9D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IF Function (Slide 1 of 4)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41765B-4815-804D-BE63-3B427F3E6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25" y="1902625"/>
            <a:ext cx="7642550" cy="305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2363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83B9B4-B397-3C4D-96A0-99A9ACBD3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AA74BD9-8C08-DF49-86FE-6514EDE9D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IF Function (Slide 2 of 4)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46F156-FF9E-4842-AEFF-192E2056E7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58" y="1823987"/>
            <a:ext cx="7980484" cy="32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4700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83B9B4-B397-3C4D-96A0-99A9ACBD3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AA74BD9-8C08-DF49-86FE-6514EDE9D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IF Function (Slide 3 of 4)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1FEC7BB-04D4-DA4B-AD8C-45BE853127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98" y="1798703"/>
            <a:ext cx="8106203" cy="326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925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Analyze Data with Formulas and Named Ranges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83B9B4-B397-3C4D-96A0-99A9ACBD3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AA74BD9-8C08-DF49-86FE-6514EDE9D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IF Function (Slide 4 of 4)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A56A13-61FF-6043-9B1D-0E79713EF4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91" y="1902798"/>
            <a:ext cx="7609817" cy="3052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689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624B86-8D1D-428B-8D91-17F857873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6627104-7BE1-4B7C-BC3D-41E9CEBEC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AND Function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14B02468-2ABF-4760-8747-5369F13AE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238" y="2705037"/>
            <a:ext cx="7201524" cy="1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98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B05F87-3A78-4B31-8358-305FCC372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448636-AD15-46D2-BFBF-375AEE571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OR Function</a:t>
            </a:r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88F126AF-B518-4664-8150-CA172E3613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617" y="2705037"/>
            <a:ext cx="7216765" cy="1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4489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6158C95-A90A-B54B-94E4-61C475E30C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822688"/>
            <a:ext cx="5580838" cy="207031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8C714ED-0F30-0640-A2D8-40BF9D6C6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8457A59-A99D-D048-8E7F-443059B6B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Nested Functions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2EA41B-664A-C043-900B-711CA8B56C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Nesting</a:t>
            </a:r>
            <a:r>
              <a:rPr lang="en-US" dirty="0"/>
              <a:t>: The process of using a function as an argument in another function or as part of a formula's expression.</a:t>
            </a:r>
          </a:p>
          <a:p>
            <a:endParaRPr lang="en-US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BE5F5A9-FC86-C044-B7B4-2EEC691E6DB5}"/>
              </a:ext>
            </a:extLst>
          </p:cNvPr>
          <p:cNvSpPr/>
          <p:nvPr/>
        </p:nvSpPr>
        <p:spPr>
          <a:xfrm rot="10800000" flipV="1">
            <a:off x="3904553" y="1993080"/>
            <a:ext cx="1276932" cy="3810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Main Function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E43253-F06C-8A4A-9447-62231413D15F}"/>
              </a:ext>
            </a:extLst>
          </p:cNvPr>
          <p:cNvSpPr/>
          <p:nvPr/>
        </p:nvSpPr>
        <p:spPr>
          <a:xfrm rot="10800000" flipV="1">
            <a:off x="2738123" y="3442044"/>
            <a:ext cx="1447800" cy="3810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Nested Function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9254E8B-D492-6342-9415-D29AE7A080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590" y="4535542"/>
            <a:ext cx="5892666" cy="181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8926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367653B-677B-491A-822D-C0BCDBF1E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D7724E6-8272-44DF-AA25-F32F38905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Nested Function Syntax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59A6A9-EBA1-45F2-93DD-60ED63CB4A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76" y="1358899"/>
            <a:ext cx="5892666" cy="18137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574D75-E0C5-4B54-96A4-E806646984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269" y="3685383"/>
            <a:ext cx="6005079" cy="181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5156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EB0A6D-F72A-4B63-B4D7-732E25AAC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57D85E-C934-4D36-A065-36259DB49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Combining Functions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80F8EE-57A5-44D5-816F-DB4AC9DBEC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nest a function within another, include it as an argument in the first-level function. </a:t>
            </a:r>
          </a:p>
          <a:p>
            <a:pPr lvl="1"/>
            <a:r>
              <a:rPr lang="en-US" dirty="0"/>
              <a:t>Subsequent, lower-level functions can be nested within the nested function(s).</a:t>
            </a:r>
          </a:p>
          <a:p>
            <a:r>
              <a:rPr lang="en-US" dirty="0"/>
              <a:t>You must include the equal sign ( = ) for the first-level function.</a:t>
            </a:r>
          </a:p>
          <a:p>
            <a:r>
              <a:rPr lang="en-US" dirty="0"/>
              <a:t>Do not include an equal sign for any of the nested functions.</a:t>
            </a:r>
          </a:p>
          <a:p>
            <a:pPr lvl="1"/>
            <a:r>
              <a:rPr lang="en-US" dirty="0"/>
              <a:t>The rest of the syntax for all nested functions remains the same.</a:t>
            </a:r>
          </a:p>
          <a:p>
            <a:r>
              <a:rPr lang="en-US" dirty="0"/>
              <a:t>All functions, nested or otherwise, must include a full set of parentheses.</a:t>
            </a:r>
          </a:p>
          <a:p>
            <a:r>
              <a:rPr lang="en-US" dirty="0"/>
              <a:t>Higher-level functions ignore commas within the parentheses of nested functions. </a:t>
            </a:r>
          </a:p>
          <a:p>
            <a:pPr lvl="1"/>
            <a:r>
              <a:rPr lang="en-US" dirty="0"/>
              <a:t>Those commas separate only the arguments for the associated function.</a:t>
            </a:r>
          </a:p>
          <a:p>
            <a:r>
              <a:rPr lang="en-US" dirty="0"/>
              <a:t>Any function used as an argument must return a value of the data type required for the argument.</a:t>
            </a:r>
          </a:p>
          <a:p>
            <a:r>
              <a:rPr lang="en-US" dirty="0"/>
              <a:t>You can combine nested functions and other calculations within a single argument.</a:t>
            </a:r>
          </a:p>
          <a:p>
            <a:pPr lvl="1"/>
            <a:r>
              <a:rPr lang="en-US" dirty="0"/>
              <a:t>For example, an argument that needs to be a numeric value can be made up of a function multiplied by a constant or by the value in a cell.</a:t>
            </a:r>
          </a:p>
          <a:p>
            <a:r>
              <a:rPr lang="en-US" dirty="0"/>
              <a:t>You can include more than one nested function within a single argument.</a:t>
            </a:r>
          </a:p>
        </p:txBody>
      </p:sp>
    </p:spTree>
    <p:extLst>
      <p:ext uri="{BB962C8B-B14F-4D97-AF65-F5344CB8AC3E}">
        <p14:creationId xmlns:p14="http://schemas.microsoft.com/office/powerpoint/2010/main" val="15676097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7EE7DE-BD99-084A-8B5A-C05171BF7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9459F4-87CD-644A-B377-CA19A1C5C0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Analyzing Data with Functions</a:t>
            </a:r>
          </a:p>
        </p:txBody>
      </p:sp>
    </p:spTree>
    <p:extLst>
      <p:ext uri="{BB962C8B-B14F-4D97-AF65-F5344CB8AC3E}">
        <p14:creationId xmlns:p14="http://schemas.microsoft.com/office/powerpoint/2010/main" val="4505892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06CDA0-A893-FA4E-8019-7AD5A8398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78AED2-690A-484D-8362-BE068BBAC6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Working with Logical Functions</a:t>
            </a:r>
          </a:p>
        </p:txBody>
      </p:sp>
    </p:spTree>
    <p:extLst>
      <p:ext uri="{BB962C8B-B14F-4D97-AF65-F5344CB8AC3E}">
        <p14:creationId xmlns:p14="http://schemas.microsoft.com/office/powerpoint/2010/main" val="7350711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F1236-060B-7C42-8369-7FB49BD04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 Data Validation, Forms, and Controls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694D33-859E-2B4A-BF42-27804F16F1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D1FD21-5C1B-944B-A665-3565A43A8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6220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7890AE-84CE-B34C-9CFE-11F66553F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B88024C-A0B5-FD40-9CFE-7671C5F07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Helps ensure users can't enter data that would cause unwanted results.</a:t>
            </a:r>
          </a:p>
          <a:p>
            <a:r>
              <a:rPr lang="en-US" dirty="0"/>
              <a:t>Example restrictions:</a:t>
            </a:r>
          </a:p>
          <a:p>
            <a:pPr lvl="1"/>
            <a:r>
              <a:rPr lang="en-US" dirty="0"/>
              <a:t>Values above, below, or between particular thresholds.</a:t>
            </a:r>
          </a:p>
          <a:p>
            <a:pPr lvl="1"/>
            <a:r>
              <a:rPr lang="en-US" dirty="0"/>
              <a:t>Positive values.</a:t>
            </a:r>
          </a:p>
          <a:p>
            <a:pPr lvl="1"/>
            <a:r>
              <a:rPr lang="en-US" dirty="0"/>
              <a:t>Date values.</a:t>
            </a:r>
          </a:p>
          <a:p>
            <a:pPr lvl="1"/>
            <a:r>
              <a:rPr lang="en-US" dirty="0"/>
              <a:t>Options from a drop-down menu.</a:t>
            </a:r>
          </a:p>
          <a:p>
            <a:r>
              <a:rPr lang="en-US" dirty="0"/>
              <a:t>Does not work on data that is copied and pasted or dragged into a cell.</a:t>
            </a:r>
          </a:p>
          <a:p>
            <a:r>
              <a:rPr lang="en-US" dirty="0"/>
              <a:t>Only works on manually entered data.</a:t>
            </a:r>
          </a:p>
          <a:p>
            <a:r>
              <a:rPr lang="en-US" dirty="0"/>
              <a:t>If you apply data validation to cells with data, Excel will not:</a:t>
            </a:r>
          </a:p>
          <a:p>
            <a:pPr lvl="1"/>
            <a:r>
              <a:rPr lang="en-US" dirty="0"/>
              <a:t>Notify you of invalid data.</a:t>
            </a:r>
          </a:p>
          <a:p>
            <a:pPr lvl="1"/>
            <a:r>
              <a:rPr lang="en-US" dirty="0"/>
              <a:t>Apply the rules to the existing data.</a:t>
            </a:r>
          </a:p>
          <a:p>
            <a:r>
              <a:rPr lang="en-US" dirty="0"/>
              <a:t>Best suited for preventing erroneous data entries, not malicious attempts.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BA532D1-6F06-644F-8F01-5CB67C07A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Validation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CB33E3-055A-2A4F-8937-93D3B0DE43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validation</a:t>
            </a:r>
            <a:r>
              <a:rPr lang="en-US" dirty="0"/>
              <a:t>: A feature that enables users to restrict data entry to particular specified criteria.</a:t>
            </a:r>
          </a:p>
        </p:txBody>
      </p:sp>
    </p:spTree>
    <p:extLst>
      <p:ext uri="{BB962C8B-B14F-4D97-AF65-F5344CB8AC3E}">
        <p14:creationId xmlns:p14="http://schemas.microsoft.com/office/powerpoint/2010/main" val="2025475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574FD5-6C2F-8B42-B3E0-A3245B447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50A11FF-78F2-D844-BCEE-1EBCA575B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Formulas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A8D50B-A44B-1449-8EC8-798C4A2360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Formula</a:t>
            </a:r>
            <a:r>
              <a:rPr lang="en-US" dirty="0"/>
              <a:t>: An expression, much like an arithmetic expression such as 2 + 2 = 4, used to perform operations on data contained in cells.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C5B240B-9290-D449-B9F6-61398590351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53943" y="2127479"/>
            <a:ext cx="8461375" cy="40132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Example formula: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</a:p>
          <a:p>
            <a:pPr marL="0" indent="0">
              <a:buNone/>
            </a:pPr>
            <a:r>
              <a:rPr lang="en-US" dirty="0"/>
              <a:t>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Formulas can contain:</a:t>
            </a:r>
          </a:p>
          <a:p>
            <a:r>
              <a:rPr lang="en-US" dirty="0"/>
              <a:t>Functions, which are predefined formulas.</a:t>
            </a:r>
          </a:p>
          <a:p>
            <a:r>
              <a:rPr lang="en-US" dirty="0"/>
              <a:t>References, which point to cells that contain data.</a:t>
            </a:r>
          </a:p>
          <a:p>
            <a:r>
              <a:rPr lang="en-US" dirty="0"/>
              <a:t>Operators, such as +, -, * , =, …</a:t>
            </a:r>
          </a:p>
          <a:p>
            <a:r>
              <a:rPr lang="en-US" dirty="0"/>
              <a:t>Constants, which are numbers that don’t change.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21D68C5-2438-438C-B14B-62AC995B31EC}"/>
              </a:ext>
            </a:extLst>
          </p:cNvPr>
          <p:cNvGrpSpPr/>
          <p:nvPr/>
        </p:nvGrpSpPr>
        <p:grpSpPr>
          <a:xfrm>
            <a:off x="605693" y="2574678"/>
            <a:ext cx="7620000" cy="1544457"/>
            <a:chOff x="605693" y="2574678"/>
            <a:chExt cx="7620000" cy="154445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5EFE887-01E7-C644-8F57-77652E412634}"/>
                </a:ext>
              </a:extLst>
            </p:cNvPr>
            <p:cNvSpPr/>
            <p:nvPr/>
          </p:nvSpPr>
          <p:spPr>
            <a:xfrm>
              <a:off x="605693" y="3027232"/>
              <a:ext cx="7620000" cy="5334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Line 313">
              <a:extLst>
                <a:ext uri="{FF2B5EF4-FFF2-40B4-BE49-F238E27FC236}">
                  <a16:creationId xmlns:a16="http://schemas.microsoft.com/office/drawing/2014/main" id="{CAF7ED3F-B4B6-0348-A521-53A6514453C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V="1">
              <a:off x="1487851" y="2860815"/>
              <a:ext cx="302967" cy="36910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BDE721BF-F65B-EF42-A688-44D805A68AB9}"/>
                </a:ext>
              </a:extLst>
            </p:cNvPr>
            <p:cNvSpPr/>
            <p:nvPr/>
          </p:nvSpPr>
          <p:spPr>
            <a:xfrm>
              <a:off x="915489" y="2574678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Operators</a:t>
              </a:r>
            </a:p>
          </p:txBody>
        </p:sp>
        <p:sp>
          <p:nvSpPr>
            <p:cNvPr id="9" name="Line 313">
              <a:extLst>
                <a:ext uri="{FF2B5EF4-FFF2-40B4-BE49-F238E27FC236}">
                  <a16:creationId xmlns:a16="http://schemas.microsoft.com/office/drawing/2014/main" id="{F5BDCE25-EA98-734A-B8F7-775CEACD2C0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H="1" flipV="1">
              <a:off x="1790817" y="2860815"/>
              <a:ext cx="192213" cy="36910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Line 313">
              <a:extLst>
                <a:ext uri="{FF2B5EF4-FFF2-40B4-BE49-F238E27FC236}">
                  <a16:creationId xmlns:a16="http://schemas.microsoft.com/office/drawing/2014/main" id="{45AB15D3-4DBF-B94F-A5AB-F9B4E28746A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V="1">
              <a:off x="983636" y="2860813"/>
              <a:ext cx="793866" cy="36910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E1D6829E-2499-2349-A5FB-A3B16C086B2B}"/>
                </a:ext>
              </a:extLst>
            </p:cNvPr>
            <p:cNvSpPr/>
            <p:nvPr/>
          </p:nvSpPr>
          <p:spPr>
            <a:xfrm>
              <a:off x="890587" y="3844497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References</a:t>
              </a: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AE08FD87-8329-4F40-8039-A9B78E1A1970}"/>
                </a:ext>
              </a:extLst>
            </p:cNvPr>
            <p:cNvSpPr/>
            <p:nvPr/>
          </p:nvSpPr>
          <p:spPr>
            <a:xfrm>
              <a:off x="2806515" y="3156613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Constant</a:t>
              </a:r>
            </a:p>
          </p:txBody>
        </p:sp>
        <p:sp>
          <p:nvSpPr>
            <p:cNvPr id="13" name="Line 313">
              <a:extLst>
                <a:ext uri="{FF2B5EF4-FFF2-40B4-BE49-F238E27FC236}">
                  <a16:creationId xmlns:a16="http://schemas.microsoft.com/office/drawing/2014/main" id="{699BA20D-BB46-B94C-BBAA-86582EEB29A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1378428" y="3428999"/>
              <a:ext cx="374171" cy="41549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Line 313">
              <a:extLst>
                <a:ext uri="{FF2B5EF4-FFF2-40B4-BE49-F238E27FC236}">
                  <a16:creationId xmlns:a16="http://schemas.microsoft.com/office/drawing/2014/main" id="{2D81F3BE-CC1C-A643-9703-6AE7940242B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1752598" y="3463494"/>
              <a:ext cx="24904" cy="38100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Line 313">
              <a:extLst>
                <a:ext uri="{FF2B5EF4-FFF2-40B4-BE49-F238E27FC236}">
                  <a16:creationId xmlns:a16="http://schemas.microsoft.com/office/drawing/2014/main" id="{856416B2-9B31-8B4E-A253-DA4AA27ADB0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2298019" y="3293932"/>
              <a:ext cx="508496" cy="835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1828A4E-FBD1-4F47-98FF-3DDAD027DB25}"/>
                </a:ext>
              </a:extLst>
            </p:cNvPr>
            <p:cNvSpPr txBox="1"/>
            <p:nvPr/>
          </p:nvSpPr>
          <p:spPr>
            <a:xfrm>
              <a:off x="820526" y="3175823"/>
              <a:ext cx="16376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= (A1 + B1) *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22856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49F615-8AA7-9D42-8304-23C7FF063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F8BC7F8-012E-D642-9824-5CC601161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Data Validation Dialog Box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26EBD720-A88D-4D3E-995E-DA1DEF947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8664" y="1836282"/>
            <a:ext cx="4526672" cy="318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8366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F7D9C5-3F10-C241-9463-58DAA3F5E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C56519B-BFDC-8C45-93EB-521DCE609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Formula Validation Rules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5509127-29C5-2845-9463-DB933A3FB6D4}"/>
              </a:ext>
            </a:extLst>
          </p:cNvPr>
          <p:cNvSpPr txBox="1">
            <a:spLocks/>
          </p:cNvSpPr>
          <p:nvPr/>
        </p:nvSpPr>
        <p:spPr>
          <a:xfrm>
            <a:off x="477469" y="1371600"/>
            <a:ext cx="8460150" cy="4920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Criteria types:</a:t>
            </a:r>
          </a:p>
          <a:p>
            <a:pPr lvl="1"/>
            <a:r>
              <a:rPr lang="en-US" dirty="0"/>
              <a:t>Any value</a:t>
            </a:r>
          </a:p>
          <a:p>
            <a:pPr lvl="1"/>
            <a:r>
              <a:rPr lang="en-US" dirty="0"/>
              <a:t>Whole number</a:t>
            </a:r>
          </a:p>
          <a:p>
            <a:pPr lvl="1"/>
            <a:r>
              <a:rPr lang="en-US" dirty="0"/>
              <a:t>Decimal</a:t>
            </a:r>
          </a:p>
          <a:p>
            <a:pPr lvl="1"/>
            <a:r>
              <a:rPr lang="en-US" dirty="0"/>
              <a:t>List</a:t>
            </a:r>
          </a:p>
          <a:p>
            <a:pPr lvl="1"/>
            <a:r>
              <a:rPr lang="en-US" dirty="0"/>
              <a:t>Date</a:t>
            </a:r>
          </a:p>
          <a:p>
            <a:pPr lvl="1"/>
            <a:r>
              <a:rPr lang="en-US" dirty="0"/>
              <a:t>Time</a:t>
            </a:r>
          </a:p>
          <a:p>
            <a:pPr lvl="1"/>
            <a:r>
              <a:rPr lang="en-US" dirty="0"/>
              <a:t>Text length</a:t>
            </a:r>
          </a:p>
          <a:p>
            <a:pPr lvl="1"/>
            <a:r>
              <a:rPr lang="en-US" dirty="0"/>
              <a:t>Custom</a:t>
            </a:r>
          </a:p>
          <a:p>
            <a:r>
              <a:rPr lang="en-US" dirty="0"/>
              <a:t>Ignore blank check box:</a:t>
            </a:r>
          </a:p>
          <a:p>
            <a:pPr lvl="1"/>
            <a:r>
              <a:rPr lang="en-US" dirty="0"/>
              <a:t>Only pertains to criteria based on references to a data range (e.g., lists).</a:t>
            </a:r>
          </a:p>
          <a:p>
            <a:pPr lvl="1"/>
            <a:r>
              <a:rPr lang="en-US" dirty="0"/>
              <a:t>When checked, it will allow any value if there is a blank in the criteria data range.</a:t>
            </a:r>
          </a:p>
          <a:p>
            <a:pPr lvl="1"/>
            <a:r>
              <a:rPr lang="en-US" dirty="0"/>
              <a:t>When unchecked, users will receive the error message if they try to enter invalid data.</a:t>
            </a:r>
          </a:p>
          <a:p>
            <a:r>
              <a:rPr lang="en-US" dirty="0"/>
              <a:t>Apply these changes to all other cells with the same settings.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7E3AF5-3225-5F49-9FF7-2EA76B7C7E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1374913"/>
            <a:ext cx="3518371" cy="290157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04639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A4ADC7-7317-B741-A74E-90CF7F17F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7D9FFE6-4132-B241-A29B-559F26BD6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 Message Tab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DBAA8E-F026-504E-AC8B-98790403AB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357" y="1807790"/>
            <a:ext cx="3986903" cy="3242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7313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A4ADC7-7317-B741-A74E-90CF7F17F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7D9FFE6-4132-B241-A29B-559F26BD6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Error Alert Tab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3B036F-9143-6A4B-9BBB-E164D35C5A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7" y="1829331"/>
            <a:ext cx="3918946" cy="319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3768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810DB0A-D16E-8D4B-AE1F-6556AFDF1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2BB6F2-E02C-2149-BE56-772542F4A0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Implementing Data Validation</a:t>
            </a:r>
          </a:p>
        </p:txBody>
      </p:sp>
    </p:spTree>
    <p:extLst>
      <p:ext uri="{BB962C8B-B14F-4D97-AF65-F5344CB8AC3E}">
        <p14:creationId xmlns:p14="http://schemas.microsoft.com/office/powerpoint/2010/main" val="38903669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A33349-1529-A94B-961F-103090B9A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2A4539-D668-5040-81CC-709256D2A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5A7256-CE96-874F-B907-48C2A0A4E0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Form: </a:t>
            </a:r>
            <a:r>
              <a:rPr lang="en-US" dirty="0"/>
              <a:t>A digital document for collecting information. Using forms makes it easier for users to add data to Excel.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F92C98-3397-2045-B8CC-DD2CA6CCEF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493" y="1896532"/>
            <a:ext cx="6934200" cy="456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9766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F32BE-1C6B-6440-8C72-315F5C2F1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872380A-D6A6-3646-9A41-1521F0E7F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 Controls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53146E-949D-744D-8C50-47948C296F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Controls</a:t>
            </a:r>
            <a:r>
              <a:rPr lang="en-US" dirty="0"/>
              <a:t>: Objects you can add to your worksheets to perform certain tasks, such as entering data or making a selection in a cell linked to the control. 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B7C201-CAEC-0144-8049-E86FC6447C3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590800" y="2286000"/>
            <a:ext cx="3200400" cy="359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493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D9BF85-7C6A-5F4B-9A7F-44798E9DF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B5E606-F014-C84F-AAF5-B4CA390467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Implementing Forms and Controls</a:t>
            </a:r>
          </a:p>
        </p:txBody>
      </p:sp>
    </p:spTree>
    <p:extLst>
      <p:ext uri="{BB962C8B-B14F-4D97-AF65-F5344CB8AC3E}">
        <p14:creationId xmlns:p14="http://schemas.microsoft.com/office/powerpoint/2010/main" val="20575846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16D13-1408-7649-A276-86B08E3C4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Conditional Visualizations with Lookup Functions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915EA2-8292-9842-A853-2B6D74BC59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6F5C2E-49C5-C148-8C37-F8DA9BA64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1397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E58C65-A6F6-9D42-B7B3-C4455E193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A972DF-D7C5-8A4C-B64B-D7C5DAEFE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Lookup Functions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B49675-364C-6442-A30F-9B41BD1C5F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Lookup functions: </a:t>
            </a:r>
            <a:r>
              <a:rPr lang="en-US" dirty="0"/>
              <a:t>A set of functions that search through a defined dataset to return a particular value based on some criteria.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E15298B-2844-A744-B49A-AB5401705A6D}"/>
              </a:ext>
            </a:extLst>
          </p:cNvPr>
          <p:cNvGrpSpPr/>
          <p:nvPr/>
        </p:nvGrpSpPr>
        <p:grpSpPr>
          <a:xfrm>
            <a:off x="341925" y="2069254"/>
            <a:ext cx="7883768" cy="3666059"/>
            <a:chOff x="341925" y="1393068"/>
            <a:chExt cx="7883768" cy="366605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F8306F2-B1F0-514E-9CDF-7515214F0C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432" y="1798872"/>
              <a:ext cx="5575952" cy="3260255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C95556C-B0E8-8C47-B497-1E6FA1C013A1}"/>
                </a:ext>
              </a:extLst>
            </p:cNvPr>
            <p:cNvSpPr/>
            <p:nvPr/>
          </p:nvSpPr>
          <p:spPr>
            <a:xfrm>
              <a:off x="2562996" y="2695883"/>
              <a:ext cx="5057004" cy="2257117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Line 315">
              <a:extLst>
                <a:ext uri="{FF2B5EF4-FFF2-40B4-BE49-F238E27FC236}">
                  <a16:creationId xmlns:a16="http://schemas.microsoft.com/office/drawing/2014/main" id="{783E120F-8BA1-AE4C-B5BC-BC7C0189E5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7774" y="2362200"/>
              <a:ext cx="80445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D03F2715-9F22-1247-8252-1CDD2AABC886}"/>
                </a:ext>
              </a:extLst>
            </p:cNvPr>
            <p:cNvSpPr/>
            <p:nvPr/>
          </p:nvSpPr>
          <p:spPr>
            <a:xfrm>
              <a:off x="341925" y="2224897"/>
              <a:ext cx="1763996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Value to search for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873A1B88-78BC-1F41-8CB7-E27E0040CB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97114" y="3689956"/>
              <a:ext cx="76588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A70435E8-489F-EF4F-B4DB-2C601E29348C}"/>
                </a:ext>
              </a:extLst>
            </p:cNvPr>
            <p:cNvSpPr/>
            <p:nvPr/>
          </p:nvSpPr>
          <p:spPr>
            <a:xfrm>
              <a:off x="456030" y="3545048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Data range</a:t>
              </a:r>
            </a:p>
          </p:txBody>
        </p:sp>
        <p:sp>
          <p:nvSpPr>
            <p:cNvPr id="13" name="Line 315">
              <a:extLst>
                <a:ext uri="{FF2B5EF4-FFF2-40B4-BE49-F238E27FC236}">
                  <a16:creationId xmlns:a16="http://schemas.microsoft.com/office/drawing/2014/main" id="{856DB175-341D-C847-A21B-5A57CB32C6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91400" y="1636514"/>
              <a:ext cx="0" cy="58836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D3BBE1ED-C433-C24C-A5E8-EB168B4E7B5F}"/>
                </a:ext>
              </a:extLst>
            </p:cNvPr>
            <p:cNvSpPr/>
            <p:nvPr/>
          </p:nvSpPr>
          <p:spPr>
            <a:xfrm>
              <a:off x="6501668" y="1393068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Result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0870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644EC3-39CB-B149-BB07-E935B4D0C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5FCF4F-6DCE-4644-8303-743CE2C7F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 and Range Names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0D4F3F8-2D15-BC49-A4EA-C81CE6EAD386}"/>
              </a:ext>
            </a:extLst>
          </p:cNvPr>
          <p:cNvGrpSpPr/>
          <p:nvPr/>
        </p:nvGrpSpPr>
        <p:grpSpPr>
          <a:xfrm>
            <a:off x="1193458" y="2633917"/>
            <a:ext cx="6757084" cy="1590166"/>
            <a:chOff x="1143000" y="4046693"/>
            <a:chExt cx="6757084" cy="159016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E574667-5BAC-1546-B798-F2885DE3BF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0" y="4046693"/>
              <a:ext cx="3055885" cy="60203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1CF8A5E-A599-5940-8BC8-E84356AE7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0" y="5057689"/>
              <a:ext cx="4313294" cy="579170"/>
            </a:xfrm>
            <a:prstGeom prst="rect">
              <a:avLst/>
            </a:prstGeom>
          </p:spPr>
        </p:pic>
        <p:sp>
          <p:nvSpPr>
            <p:cNvPr id="8" name="Line 313">
              <a:extLst>
                <a:ext uri="{FF2B5EF4-FFF2-40B4-BE49-F238E27FC236}">
                  <a16:creationId xmlns:a16="http://schemas.microsoft.com/office/drawing/2014/main" id="{51A01D84-BE1B-AF43-9E5F-101423A84CC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4225190" y="426720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Line 313">
              <a:extLst>
                <a:ext uri="{FF2B5EF4-FFF2-40B4-BE49-F238E27FC236}">
                  <a16:creationId xmlns:a16="http://schemas.microsoft.com/office/drawing/2014/main" id="{2A875961-090A-3747-AB5F-6BD7F96C395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5456294" y="525780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54DD200B-A00F-A440-9546-65038B115644}"/>
                </a:ext>
              </a:extLst>
            </p:cNvPr>
            <p:cNvSpPr/>
            <p:nvPr/>
          </p:nvSpPr>
          <p:spPr>
            <a:xfrm>
              <a:off x="4572000" y="4136117"/>
              <a:ext cx="2247999" cy="27430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Formula using cell references</a:t>
              </a: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A20542E8-CEB9-D24E-A4DF-DF01771DB6CE}"/>
                </a:ext>
              </a:extLst>
            </p:cNvPr>
            <p:cNvSpPr/>
            <p:nvPr/>
          </p:nvSpPr>
          <p:spPr>
            <a:xfrm>
              <a:off x="5766484" y="5120640"/>
              <a:ext cx="21336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Formula using names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53302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1540C2-567D-104A-9806-E8262EF54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799D073-FD5B-F44A-B1B3-CB568B957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LOOKUP Function Arguments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9AAED5F5-ECC4-9F49-8D45-2E538C5C0EA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9894142"/>
              </p:ext>
            </p:extLst>
          </p:nvPr>
        </p:nvGraphicFramePr>
        <p:xfrm>
          <a:off x="986693" y="1371600"/>
          <a:ext cx="7239000" cy="40443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475644749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674070336"/>
                    </a:ext>
                  </a:extLst>
                </a:gridCol>
              </a:tblGrid>
              <a:tr h="903949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LOOKUP Function Argument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Description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546916"/>
                  </a:ext>
                </a:extLst>
              </a:tr>
              <a:tr h="594703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lookup_value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Specifies the value the function searches for.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152095"/>
                  </a:ext>
                </a:extLst>
              </a:tr>
              <a:tr h="158744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lookup_vector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When using the vector form of the LOOKUP function, this argument defines the first vector (the one the function will search through to find the value specified in the lookup_value argument).</a:t>
                      </a:r>
                    </a:p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en-US" sz="1400" b="0" i="0" u="none" strike="noStrike" kern="1200" cap="none" spc="0" normalizeH="0" baseline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In the function's array form, this argument specifies the entire range the function will search 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099061"/>
                  </a:ext>
                </a:extLst>
              </a:tr>
              <a:tr h="875403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en-US" sz="1400" b="1" i="0" u="none" strike="noStrike" kern="1200" cap="none" spc="0" normalizeH="0" baseline="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[result_vector]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Include this argument only when using the vector form of the LOOKUP function. This specifies the vector from which Excel will return the result.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9556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42590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E58C65-A6F6-9D42-B7B3-C4455E193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A972DF-D7C5-8A4C-B64B-D7C5DAEFE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Vector LOOKUP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B49675-364C-6442-A30F-9B41BD1C5F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Vector LOOKUP: </a:t>
            </a:r>
            <a:r>
              <a:rPr lang="en-US" dirty="0"/>
              <a:t>Locates a range that exists in a single row or column.</a:t>
            </a:r>
          </a:p>
        </p:txBody>
      </p:sp>
      <p:pic>
        <p:nvPicPr>
          <p:cNvPr id="15" name="Picture 14" descr="A picture containing screenshot, white, street, sign&#10;&#10;Description automatically generated">
            <a:extLst>
              <a:ext uri="{FF2B5EF4-FFF2-40B4-BE49-F238E27FC236}">
                <a16:creationId xmlns:a16="http://schemas.microsoft.com/office/drawing/2014/main" id="{44A6B927-3564-F34A-9486-E713D15A5B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293" y="2247900"/>
            <a:ext cx="7772400" cy="2362200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46DE2DB-F0C4-2B48-842A-62A4738F78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724519"/>
              </p:ext>
            </p:extLst>
          </p:nvPr>
        </p:nvGraphicFramePr>
        <p:xfrm>
          <a:off x="609600" y="5023865"/>
          <a:ext cx="7239000" cy="12718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1922697808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54456357"/>
                    </a:ext>
                  </a:extLst>
                </a:gridCol>
              </a:tblGrid>
              <a:tr h="526473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To Return this Value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Enter this Function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748531"/>
                  </a:ext>
                </a:extLst>
              </a:tr>
              <a:tr h="346364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29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=LOOKUP(A2,A1:A6,C1:C6)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323268"/>
                  </a:ext>
                </a:extLst>
              </a:tr>
              <a:tr h="346364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35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=LOOKUP(28,A1:A6,E3:J3)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598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81121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E58C65-A6F6-9D42-B7B3-C4455E193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A972DF-D7C5-8A4C-B64B-D7C5DAEFE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Array LOOKUP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B49675-364C-6442-A30F-9B41BD1C5F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Array LOOKUP: </a:t>
            </a:r>
            <a:r>
              <a:rPr lang="en-US" dirty="0"/>
              <a:t>Searches in either the first row or the first column of an array and then returns the corresponding value from the last row or column of the same array. </a:t>
            </a:r>
          </a:p>
        </p:txBody>
      </p:sp>
      <p:pic>
        <p:nvPicPr>
          <p:cNvPr id="17" name="Picture 16" descr="A picture containing hanging, filled, clock, table&#10;&#10;Description automatically generated">
            <a:extLst>
              <a:ext uri="{FF2B5EF4-FFF2-40B4-BE49-F238E27FC236}">
                <a16:creationId xmlns:a16="http://schemas.microsoft.com/office/drawing/2014/main" id="{59885F03-F256-A44B-910F-37F88F1E20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982" y="3369459"/>
            <a:ext cx="6354436" cy="1454150"/>
          </a:xfrm>
          <a:prstGeom prst="rect">
            <a:avLst/>
          </a:prstGeom>
        </p:spPr>
      </p:pic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F53CF85E-44CE-B54C-A2A4-B3C1FFFAF7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268764"/>
              </p:ext>
            </p:extLst>
          </p:nvPr>
        </p:nvGraphicFramePr>
        <p:xfrm>
          <a:off x="952500" y="5091982"/>
          <a:ext cx="7239000" cy="12718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1922697808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54456357"/>
                    </a:ext>
                  </a:extLst>
                </a:gridCol>
              </a:tblGrid>
              <a:tr h="526473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To Return this Value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Enter this Function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748531"/>
                  </a:ext>
                </a:extLst>
              </a:tr>
              <a:tr h="346364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35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=LOOKUP(D1,A1:H4)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323268"/>
                  </a:ext>
                </a:extLst>
              </a:tr>
              <a:tr h="346364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32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=LOOKUP(24,A1:H4)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598018"/>
                  </a:ext>
                </a:extLst>
              </a:tr>
            </a:tbl>
          </a:graphicData>
        </a:graphic>
      </p:graphicFrame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D5960F75-2B73-6C4F-A469-F9FA94B1338F}"/>
              </a:ext>
            </a:extLst>
          </p:cNvPr>
          <p:cNvSpPr/>
          <p:nvPr/>
        </p:nvSpPr>
        <p:spPr>
          <a:xfrm>
            <a:off x="1371600" y="2291413"/>
            <a:ext cx="1828800" cy="1094611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r>
              <a:rPr lang="en-US" sz="1300" b="1" dirty="0">
                <a:solidFill>
                  <a:schemeClr val="bg1"/>
                </a:solidFill>
              </a:rPr>
              <a:t>=LOOKUP(D1,A1:H4)</a:t>
            </a:r>
          </a:p>
          <a:p>
            <a:endParaRPr lang="en-US" sz="1300" b="1" dirty="0">
              <a:solidFill>
                <a:schemeClr val="bg1"/>
              </a:solidFill>
            </a:endParaRPr>
          </a:p>
          <a:p>
            <a:r>
              <a:rPr lang="en-US" sz="1300" b="1" dirty="0">
                <a:solidFill>
                  <a:schemeClr val="bg1"/>
                </a:solidFill>
              </a:rPr>
              <a:t>Starts here:</a:t>
            </a:r>
          </a:p>
          <a:p>
            <a:endParaRPr lang="en-US" sz="1300" b="1" dirty="0">
              <a:solidFill>
                <a:schemeClr val="bg1"/>
              </a:solidFill>
            </a:endParaRPr>
          </a:p>
          <a:p>
            <a:r>
              <a:rPr lang="en-US" sz="1300" b="1" dirty="0">
                <a:solidFill>
                  <a:schemeClr val="bg1"/>
                </a:solidFill>
              </a:rPr>
              <a:t>Returns this value: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74432EB-F5D2-814A-8BB0-67E3B8714820}"/>
              </a:ext>
            </a:extLst>
          </p:cNvPr>
          <p:cNvSpPr/>
          <p:nvPr/>
        </p:nvSpPr>
        <p:spPr>
          <a:xfrm>
            <a:off x="1321906" y="3639620"/>
            <a:ext cx="2272746" cy="1159878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22" name="Group 331">
            <a:extLst>
              <a:ext uri="{FF2B5EF4-FFF2-40B4-BE49-F238E27FC236}">
                <a16:creationId xmlns:a16="http://schemas.microsoft.com/office/drawing/2014/main" id="{56137C08-E89B-BB46-B266-CF02D80DB1A9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2590800" y="3386023"/>
            <a:ext cx="891218" cy="1262174"/>
            <a:chOff x="3353" y="2605"/>
            <a:chExt cx="257" cy="257"/>
          </a:xfrm>
        </p:grpSpPr>
        <p:sp>
          <p:nvSpPr>
            <p:cNvPr id="23" name="Line 332">
              <a:extLst>
                <a:ext uri="{FF2B5EF4-FFF2-40B4-BE49-F238E27FC236}">
                  <a16:creationId xmlns:a16="http://schemas.microsoft.com/office/drawing/2014/main" id="{13343F6F-14C8-6C4E-BCB7-4F61AF5090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Line 333">
              <a:extLst>
                <a:ext uri="{FF2B5EF4-FFF2-40B4-BE49-F238E27FC236}">
                  <a16:creationId xmlns:a16="http://schemas.microsoft.com/office/drawing/2014/main" id="{CCB6AD7F-C8FE-F547-835B-35224D6264D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8F0770B2-6C13-B741-9EA1-59650E1F8B73}"/>
              </a:ext>
            </a:extLst>
          </p:cNvPr>
          <p:cNvSpPr/>
          <p:nvPr/>
        </p:nvSpPr>
        <p:spPr>
          <a:xfrm>
            <a:off x="3594652" y="3627830"/>
            <a:ext cx="822994" cy="228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0894C16-BD9B-F34B-AE72-F71F661ADDBE}"/>
              </a:ext>
            </a:extLst>
          </p:cNvPr>
          <p:cNvSpPr/>
          <p:nvPr/>
        </p:nvSpPr>
        <p:spPr>
          <a:xfrm>
            <a:off x="3581400" y="4572000"/>
            <a:ext cx="836246" cy="22749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26" name="Group 331">
            <a:extLst>
              <a:ext uri="{FF2B5EF4-FFF2-40B4-BE49-F238E27FC236}">
                <a16:creationId xmlns:a16="http://schemas.microsoft.com/office/drawing/2014/main" id="{5E66532D-7887-5641-A9A9-746BCA4A9598}"/>
              </a:ext>
            </a:extLst>
          </p:cNvPr>
          <p:cNvGrpSpPr>
            <a:grpSpLocks/>
          </p:cNvGrpSpPr>
          <p:nvPr/>
        </p:nvGrpSpPr>
        <p:grpSpPr bwMode="auto">
          <a:xfrm rot="16200000" flipH="1" flipV="1">
            <a:off x="2903204" y="2400600"/>
            <a:ext cx="822994" cy="1600198"/>
            <a:chOff x="3353" y="2605"/>
            <a:chExt cx="257" cy="257"/>
          </a:xfrm>
        </p:grpSpPr>
        <p:sp>
          <p:nvSpPr>
            <p:cNvPr id="27" name="Line 332">
              <a:extLst>
                <a:ext uri="{FF2B5EF4-FFF2-40B4-BE49-F238E27FC236}">
                  <a16:creationId xmlns:a16="http://schemas.microsoft.com/office/drawing/2014/main" id="{798A98DF-99C6-3447-8D8F-C22EB90583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Line 333">
              <a:extLst>
                <a:ext uri="{FF2B5EF4-FFF2-40B4-BE49-F238E27FC236}">
                  <a16:creationId xmlns:a16="http://schemas.microsoft.com/office/drawing/2014/main" id="{33656DD1-3ABE-8245-96A5-BF52747B70E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Group 331">
            <a:extLst>
              <a:ext uri="{FF2B5EF4-FFF2-40B4-BE49-F238E27FC236}">
                <a16:creationId xmlns:a16="http://schemas.microsoft.com/office/drawing/2014/main" id="{6327100F-29B0-C046-A475-E0FB9D964787}"/>
              </a:ext>
            </a:extLst>
          </p:cNvPr>
          <p:cNvGrpSpPr>
            <a:grpSpLocks/>
          </p:cNvGrpSpPr>
          <p:nvPr/>
        </p:nvGrpSpPr>
        <p:grpSpPr bwMode="auto">
          <a:xfrm rot="5400000" flipV="1">
            <a:off x="5067356" y="2616201"/>
            <a:ext cx="822995" cy="1204088"/>
            <a:chOff x="3353" y="2605"/>
            <a:chExt cx="257" cy="257"/>
          </a:xfrm>
        </p:grpSpPr>
        <p:sp>
          <p:nvSpPr>
            <p:cNvPr id="30" name="Line 332">
              <a:extLst>
                <a:ext uri="{FF2B5EF4-FFF2-40B4-BE49-F238E27FC236}">
                  <a16:creationId xmlns:a16="http://schemas.microsoft.com/office/drawing/2014/main" id="{621ADE6E-40A0-C143-BB4C-3BD1DAFCF7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Line 333">
              <a:extLst>
                <a:ext uri="{FF2B5EF4-FFF2-40B4-BE49-F238E27FC236}">
                  <a16:creationId xmlns:a16="http://schemas.microsoft.com/office/drawing/2014/main" id="{2EC305E3-4E1C-934A-83ED-CADD8D780EA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98177428-8DD4-7744-9E94-2640517FB8F1}"/>
              </a:ext>
            </a:extLst>
          </p:cNvPr>
          <p:cNvSpPr/>
          <p:nvPr/>
        </p:nvSpPr>
        <p:spPr>
          <a:xfrm>
            <a:off x="5695533" y="2287054"/>
            <a:ext cx="1828800" cy="1094611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r>
              <a:rPr lang="en-US" sz="1300" b="1" dirty="0">
                <a:solidFill>
                  <a:schemeClr val="bg1"/>
                </a:solidFill>
              </a:rPr>
              <a:t>=LOOKUP(24,A1:H4)</a:t>
            </a:r>
          </a:p>
          <a:p>
            <a:endParaRPr lang="en-US" sz="1300" b="1" dirty="0">
              <a:solidFill>
                <a:schemeClr val="bg1"/>
              </a:solidFill>
            </a:endParaRPr>
          </a:p>
          <a:p>
            <a:r>
              <a:rPr lang="en-US" sz="1300" b="1" dirty="0">
                <a:solidFill>
                  <a:schemeClr val="bg1"/>
                </a:solidFill>
              </a:rPr>
              <a:t>Starts here:</a:t>
            </a:r>
          </a:p>
          <a:p>
            <a:endParaRPr lang="en-US" sz="1300" b="1" dirty="0">
              <a:solidFill>
                <a:schemeClr val="bg1"/>
              </a:solidFill>
            </a:endParaRPr>
          </a:p>
          <a:p>
            <a:r>
              <a:rPr lang="en-US" sz="1300" b="1" dirty="0">
                <a:solidFill>
                  <a:schemeClr val="bg1"/>
                </a:solidFill>
              </a:rPr>
              <a:t>Returns this value: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3F2D1BC-FACF-3C4B-A290-26D712EFE6EF}"/>
              </a:ext>
            </a:extLst>
          </p:cNvPr>
          <p:cNvSpPr/>
          <p:nvPr/>
        </p:nvSpPr>
        <p:spPr>
          <a:xfrm>
            <a:off x="5190745" y="3640485"/>
            <a:ext cx="2253673" cy="1159878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01F1DCB-3498-1A40-AE58-B0BDE9682FE6}"/>
              </a:ext>
            </a:extLst>
          </p:cNvPr>
          <p:cNvSpPr/>
          <p:nvPr/>
        </p:nvSpPr>
        <p:spPr>
          <a:xfrm>
            <a:off x="4417645" y="3613799"/>
            <a:ext cx="720207" cy="2426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64E1B5B-2A44-DD48-BE40-E8A97B0FF175}"/>
              </a:ext>
            </a:extLst>
          </p:cNvPr>
          <p:cNvSpPr/>
          <p:nvPr/>
        </p:nvSpPr>
        <p:spPr>
          <a:xfrm>
            <a:off x="4392699" y="4592262"/>
            <a:ext cx="745153" cy="21178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36" name="Group 331">
            <a:extLst>
              <a:ext uri="{FF2B5EF4-FFF2-40B4-BE49-F238E27FC236}">
                <a16:creationId xmlns:a16="http://schemas.microsoft.com/office/drawing/2014/main" id="{51F11C17-CEB2-A548-943D-0F7464BE987F}"/>
              </a:ext>
            </a:extLst>
          </p:cNvPr>
          <p:cNvGrpSpPr>
            <a:grpSpLocks/>
          </p:cNvGrpSpPr>
          <p:nvPr/>
        </p:nvGrpSpPr>
        <p:grpSpPr bwMode="auto">
          <a:xfrm flipH="1" flipV="1">
            <a:off x="5137852" y="3392557"/>
            <a:ext cx="1078846" cy="1255640"/>
            <a:chOff x="3353" y="2605"/>
            <a:chExt cx="257" cy="257"/>
          </a:xfrm>
        </p:grpSpPr>
        <p:sp>
          <p:nvSpPr>
            <p:cNvPr id="37" name="Line 332">
              <a:extLst>
                <a:ext uri="{FF2B5EF4-FFF2-40B4-BE49-F238E27FC236}">
                  <a16:creationId xmlns:a16="http://schemas.microsoft.com/office/drawing/2014/main" id="{4753B7FB-A9AD-C746-95C0-0180FBAE81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9" y="2605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Line 333">
              <a:extLst>
                <a:ext uri="{FF2B5EF4-FFF2-40B4-BE49-F238E27FC236}">
                  <a16:creationId xmlns:a16="http://schemas.microsoft.com/office/drawing/2014/main" id="{94A9EF55-A0D1-1546-9CF7-00072E997F0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482" y="2476"/>
              <a:ext cx="0" cy="2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04139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FE339-289F-AB4E-9AEA-AAFA988C0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F434D4-C669-B442-9022-F6CC01222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VLOOKUP Function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6302730-D85D-7D45-A0B9-86E61CCBE0BD}"/>
              </a:ext>
            </a:extLst>
          </p:cNvPr>
          <p:cNvGrpSpPr/>
          <p:nvPr/>
        </p:nvGrpSpPr>
        <p:grpSpPr>
          <a:xfrm>
            <a:off x="714334" y="1447800"/>
            <a:ext cx="7715332" cy="4344682"/>
            <a:chOff x="609888" y="1935466"/>
            <a:chExt cx="7715332" cy="434468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574FB48-6754-624D-9D37-DD045396D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888" y="2209800"/>
              <a:ext cx="5510295" cy="3278679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03D3A60-0BEE-EC49-97E6-503B284C92E2}"/>
                </a:ext>
              </a:extLst>
            </p:cNvPr>
            <p:cNvSpPr/>
            <p:nvPr/>
          </p:nvSpPr>
          <p:spPr>
            <a:xfrm>
              <a:off x="5344438" y="4191000"/>
              <a:ext cx="809604" cy="228598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Line 313">
              <a:extLst>
                <a:ext uri="{FF2B5EF4-FFF2-40B4-BE49-F238E27FC236}">
                  <a16:creationId xmlns:a16="http://schemas.microsoft.com/office/drawing/2014/main" id="{03DFDCEC-C664-A447-85C1-07F5831DA99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3420605" y="5808511"/>
              <a:ext cx="73152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08D1F1E-D7AF-0C4F-8087-443F8719CD4D}"/>
                </a:ext>
              </a:extLst>
            </p:cNvPr>
            <p:cNvSpPr/>
            <p:nvPr/>
          </p:nvSpPr>
          <p:spPr>
            <a:xfrm>
              <a:off x="3390087" y="5257800"/>
              <a:ext cx="836392" cy="18288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Line 313">
              <a:extLst>
                <a:ext uri="{FF2B5EF4-FFF2-40B4-BE49-F238E27FC236}">
                  <a16:creationId xmlns:a16="http://schemas.microsoft.com/office/drawing/2014/main" id="{2CA17D78-7E07-8D45-ACEE-844DA3625A5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V="1">
              <a:off x="5739421" y="2868026"/>
              <a:ext cx="88997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F73676C3-6D6B-FF4F-B9B8-C5DD9B766824}"/>
                </a:ext>
              </a:extLst>
            </p:cNvPr>
            <p:cNvSpPr/>
            <p:nvPr/>
          </p:nvSpPr>
          <p:spPr>
            <a:xfrm>
              <a:off x="6191620" y="2730866"/>
              <a:ext cx="2133600" cy="36576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Example 2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=VLOOKUP(1005,A4:E14,5)</a:t>
              </a: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5D6CA02B-E22E-7B49-B2D1-49F228A3CCC3}"/>
                </a:ext>
              </a:extLst>
            </p:cNvPr>
            <p:cNvSpPr/>
            <p:nvPr/>
          </p:nvSpPr>
          <p:spPr>
            <a:xfrm>
              <a:off x="3183687" y="5914388"/>
              <a:ext cx="10668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Example 1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Result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3" name="Line 313">
              <a:extLst>
                <a:ext uri="{FF2B5EF4-FFF2-40B4-BE49-F238E27FC236}">
                  <a16:creationId xmlns:a16="http://schemas.microsoft.com/office/drawing/2014/main" id="{707883F8-AC46-F24C-88E1-BD6DD8DE6D8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V="1">
              <a:off x="6177201" y="4328160"/>
              <a:ext cx="88997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Line 313">
              <a:extLst>
                <a:ext uri="{FF2B5EF4-FFF2-40B4-BE49-F238E27FC236}">
                  <a16:creationId xmlns:a16="http://schemas.microsoft.com/office/drawing/2014/main" id="{6DEEC57D-90F0-304B-ACDB-85895BB500C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2962724" y="2325550"/>
              <a:ext cx="703952" cy="3810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91426164-FE30-5645-A83B-A2051ACE619B}"/>
                </a:ext>
              </a:extLst>
            </p:cNvPr>
            <p:cNvSpPr/>
            <p:nvPr/>
          </p:nvSpPr>
          <p:spPr>
            <a:xfrm>
              <a:off x="2116887" y="1935466"/>
              <a:ext cx="21336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Example 1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=VLOOKUP(A2,A4:E14,3)</a:t>
              </a: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43BA1E09-2430-E745-A659-B861D862AE67}"/>
                </a:ext>
              </a:extLst>
            </p:cNvPr>
            <p:cNvSpPr/>
            <p:nvPr/>
          </p:nvSpPr>
          <p:spPr>
            <a:xfrm>
              <a:off x="6533780" y="4145280"/>
              <a:ext cx="1066800" cy="36576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Example 2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Result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282353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1550BA5-66EF-2343-A588-8238E5E8E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0E647E-C309-CB4C-8E93-FB22D53B4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HLOOKUP Function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DDA49B8-8106-A84A-BBFD-9F26CA4365A9}"/>
              </a:ext>
            </a:extLst>
          </p:cNvPr>
          <p:cNvGrpSpPr/>
          <p:nvPr/>
        </p:nvGrpSpPr>
        <p:grpSpPr>
          <a:xfrm>
            <a:off x="962654" y="2075470"/>
            <a:ext cx="7218692" cy="2707059"/>
            <a:chOff x="765579" y="1844150"/>
            <a:chExt cx="7218692" cy="270705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EDC639E-957C-9446-B3EA-6D996E497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579" y="2314519"/>
              <a:ext cx="5326842" cy="1447925"/>
            </a:xfrm>
            <a:prstGeom prst="rect">
              <a:avLst/>
            </a:prstGeom>
          </p:spPr>
        </p:pic>
        <p:sp>
          <p:nvSpPr>
            <p:cNvPr id="7" name="Line 313">
              <a:extLst>
                <a:ext uri="{FF2B5EF4-FFF2-40B4-BE49-F238E27FC236}">
                  <a16:creationId xmlns:a16="http://schemas.microsoft.com/office/drawing/2014/main" id="{7ECDAC38-DE2F-BC45-9D53-3988C4B711B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3618994" y="2635126"/>
              <a:ext cx="991611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4078C772-4E64-1343-A374-66C9D8245593}"/>
                </a:ext>
              </a:extLst>
            </p:cNvPr>
            <p:cNvSpPr/>
            <p:nvPr/>
          </p:nvSpPr>
          <p:spPr>
            <a:xfrm>
              <a:off x="3488281" y="1844150"/>
              <a:ext cx="10668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Example 1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Result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9" name="Line 313">
              <a:extLst>
                <a:ext uri="{FF2B5EF4-FFF2-40B4-BE49-F238E27FC236}">
                  <a16:creationId xmlns:a16="http://schemas.microsoft.com/office/drawing/2014/main" id="{9998342C-E7DE-0A44-AE95-7A75CDA9687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698450" y="4128204"/>
              <a:ext cx="73152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Line 313">
              <a:extLst>
                <a:ext uri="{FF2B5EF4-FFF2-40B4-BE49-F238E27FC236}">
                  <a16:creationId xmlns:a16="http://schemas.microsoft.com/office/drawing/2014/main" id="{EA7FA577-1224-5E44-86C2-C84FAD28E22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1926400" y="2481772"/>
              <a:ext cx="5668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1787BE3B-E086-8245-8BD9-94FB1D50E94C}"/>
                </a:ext>
              </a:extLst>
            </p:cNvPr>
            <p:cNvSpPr/>
            <p:nvPr/>
          </p:nvSpPr>
          <p:spPr>
            <a:xfrm>
              <a:off x="1143000" y="1844150"/>
              <a:ext cx="21336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Example 1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=HLOOKUP(A2,A4:F8,2)</a:t>
              </a: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906F3EFF-C135-3E43-BFAD-3F274B9C02C9}"/>
                </a:ext>
              </a:extLst>
            </p:cNvPr>
            <p:cNvSpPr/>
            <p:nvPr/>
          </p:nvSpPr>
          <p:spPr>
            <a:xfrm>
              <a:off x="3530810" y="4185449"/>
              <a:ext cx="1066800" cy="36576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Example 2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Result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47D9F6F-7FEC-1845-A22C-2B778BDE9305}"/>
                </a:ext>
              </a:extLst>
            </p:cNvPr>
            <p:cNvSpPr/>
            <p:nvPr/>
          </p:nvSpPr>
          <p:spPr>
            <a:xfrm>
              <a:off x="3564481" y="3132410"/>
              <a:ext cx="914400" cy="145302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Line 313">
              <a:extLst>
                <a:ext uri="{FF2B5EF4-FFF2-40B4-BE49-F238E27FC236}">
                  <a16:creationId xmlns:a16="http://schemas.microsoft.com/office/drawing/2014/main" id="{35ADF255-F714-F149-B2CA-2211A9CA52D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V="1">
              <a:off x="5053621" y="2787146"/>
              <a:ext cx="88997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DB2DFB91-29A6-F945-834E-A440B9FA3F5A}"/>
                </a:ext>
              </a:extLst>
            </p:cNvPr>
            <p:cNvSpPr/>
            <p:nvPr/>
          </p:nvSpPr>
          <p:spPr>
            <a:xfrm>
              <a:off x="5453606" y="2582292"/>
              <a:ext cx="2530665" cy="36576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Example 2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=HLOOKUP(1003,A4:F8,5,FALSE)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1627381-A2A3-8241-A9DE-D2AD1EC83F64}"/>
                </a:ext>
              </a:extLst>
            </p:cNvPr>
            <p:cNvSpPr/>
            <p:nvPr/>
          </p:nvSpPr>
          <p:spPr>
            <a:xfrm>
              <a:off x="3564481" y="3581400"/>
              <a:ext cx="914400" cy="155448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312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0C6460-49A0-7047-808C-CC0B8BF06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1D702C-9070-D54C-B783-96F4BE332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Range Lookup Argument—The Importance of True and False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F6D192-B222-D94C-98DA-A27E61200D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fourth argument in VLOOKUP and HLOOKUP is important to specify match type:</a:t>
            </a:r>
          </a:p>
          <a:p>
            <a:pPr lvl="1"/>
            <a:r>
              <a:rPr lang="en-US" dirty="0"/>
              <a:t>Exact match (False)</a:t>
            </a:r>
          </a:p>
          <a:p>
            <a:pPr lvl="1"/>
            <a:r>
              <a:rPr lang="en-US" dirty="0"/>
              <a:t>Closest match (True)</a:t>
            </a:r>
          </a:p>
          <a:p>
            <a:r>
              <a:rPr lang="en-US" dirty="0"/>
              <a:t>Example: Find system-generated Customer ID:</a:t>
            </a:r>
          </a:p>
          <a:p>
            <a:pPr lvl="1"/>
            <a:r>
              <a:rPr lang="en-US" dirty="0"/>
              <a:t>Perform VLOOKUP to search for an exact match (False) for customer name and retrieve the corresponding Customer ID.</a:t>
            </a:r>
          </a:p>
          <a:p>
            <a:r>
              <a:rPr lang="en-US" dirty="0"/>
              <a:t>Example: A customer made a late payment on June 23rd, and was charged an additional 2 percent fee due to the late payment, then submitted a complaint on July 7</a:t>
            </a:r>
            <a:r>
              <a:rPr lang="en-US" baseline="30000" dirty="0"/>
              <a:t>th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Perform VLOOKUP to search for closest payment for that customer to the complaint date.</a:t>
            </a:r>
          </a:p>
          <a:p>
            <a:pPr lvl="1"/>
            <a:r>
              <a:rPr lang="en-US" dirty="0"/>
              <a:t>That search would return the payment nearest to the July 7th date, which, in this case, is the June 23rd payment in question. </a:t>
            </a:r>
          </a:p>
        </p:txBody>
      </p:sp>
    </p:spTree>
    <p:extLst>
      <p:ext uri="{BB962C8B-B14F-4D97-AF65-F5344CB8AC3E}">
        <p14:creationId xmlns:p14="http://schemas.microsoft.com/office/powerpoint/2010/main" val="192562862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6BFF86-D644-C849-B6E2-9C4DC40E0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C65D828-19DD-034D-8B18-E73CA5960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INDEX Function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3F20D2B-7DB3-854A-A6FE-69D790D80096}"/>
              </a:ext>
            </a:extLst>
          </p:cNvPr>
          <p:cNvGrpSpPr/>
          <p:nvPr/>
        </p:nvGrpSpPr>
        <p:grpSpPr>
          <a:xfrm>
            <a:off x="1012408" y="2039610"/>
            <a:ext cx="7119183" cy="2778780"/>
            <a:chOff x="1415217" y="1797129"/>
            <a:chExt cx="7119183" cy="277878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D90362D-22FD-3246-86B3-84CB2FBCF4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2525" y="2282090"/>
              <a:ext cx="4038950" cy="2293819"/>
            </a:xfrm>
            <a:prstGeom prst="rect">
              <a:avLst/>
            </a:prstGeom>
          </p:spPr>
        </p:pic>
        <p:sp>
          <p:nvSpPr>
            <p:cNvPr id="19" name="Line 313">
              <a:extLst>
                <a:ext uri="{FF2B5EF4-FFF2-40B4-BE49-F238E27FC236}">
                  <a16:creationId xmlns:a16="http://schemas.microsoft.com/office/drawing/2014/main" id="{BBA9193B-0BBA-FB49-B882-06BECBC5849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V="1">
              <a:off x="5639894" y="2696078"/>
              <a:ext cx="88997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Rounded Rectangle 143">
              <a:extLst>
                <a:ext uri="{FF2B5EF4-FFF2-40B4-BE49-F238E27FC236}">
                  <a16:creationId xmlns:a16="http://schemas.microsoft.com/office/drawing/2014/main" id="{B513E294-8106-D348-ADBE-BD2F94F53A02}"/>
                </a:ext>
              </a:extLst>
            </p:cNvPr>
            <p:cNvSpPr/>
            <p:nvPr/>
          </p:nvSpPr>
          <p:spPr>
            <a:xfrm>
              <a:off x="6400800" y="2513197"/>
              <a:ext cx="2133600" cy="36576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Example 2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=INDEX(A4:E14,5,4)</a:t>
              </a:r>
            </a:p>
          </p:txBody>
        </p:sp>
        <p:sp>
          <p:nvSpPr>
            <p:cNvPr id="21" name="Line 313">
              <a:extLst>
                <a:ext uri="{FF2B5EF4-FFF2-40B4-BE49-F238E27FC236}">
                  <a16:creationId xmlns:a16="http://schemas.microsoft.com/office/drawing/2014/main" id="{56FEE869-E876-FD46-B625-8123D4277CB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3064648" y="2348668"/>
              <a:ext cx="728705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Rounded Rectangle 143">
              <a:extLst>
                <a:ext uri="{FF2B5EF4-FFF2-40B4-BE49-F238E27FC236}">
                  <a16:creationId xmlns:a16="http://schemas.microsoft.com/office/drawing/2014/main" id="{9D121D46-FA49-B044-9C03-DBFD3B51E741}"/>
                </a:ext>
              </a:extLst>
            </p:cNvPr>
            <p:cNvSpPr/>
            <p:nvPr/>
          </p:nvSpPr>
          <p:spPr>
            <a:xfrm>
              <a:off x="2362200" y="1797129"/>
              <a:ext cx="21336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Example 1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=INDEX(A4:A14,8)</a:t>
              </a:r>
            </a:p>
          </p:txBody>
        </p:sp>
        <p:sp>
          <p:nvSpPr>
            <p:cNvPr id="23" name="Line 313">
              <a:extLst>
                <a:ext uri="{FF2B5EF4-FFF2-40B4-BE49-F238E27FC236}">
                  <a16:creationId xmlns:a16="http://schemas.microsoft.com/office/drawing/2014/main" id="{5FDB1CE5-EED5-A540-AFF0-E61E1C2ECA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38281" y="4037201"/>
              <a:ext cx="991611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Rounded Rectangle 143">
              <a:extLst>
                <a:ext uri="{FF2B5EF4-FFF2-40B4-BE49-F238E27FC236}">
                  <a16:creationId xmlns:a16="http://schemas.microsoft.com/office/drawing/2014/main" id="{C22E6D78-38EF-684F-9AEB-1359F1D7888E}"/>
                </a:ext>
              </a:extLst>
            </p:cNvPr>
            <p:cNvSpPr/>
            <p:nvPr/>
          </p:nvSpPr>
          <p:spPr>
            <a:xfrm>
              <a:off x="1415217" y="3854321"/>
              <a:ext cx="10668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Example 1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Result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25" name="Line 313">
              <a:extLst>
                <a:ext uri="{FF2B5EF4-FFF2-40B4-BE49-F238E27FC236}">
                  <a16:creationId xmlns:a16="http://schemas.microsoft.com/office/drawing/2014/main" id="{2F52F58D-1FFC-1046-96C4-F71814D0F4B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V="1">
              <a:off x="5995368" y="3593845"/>
              <a:ext cx="93883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Rounded Rectangle 143">
              <a:extLst>
                <a:ext uri="{FF2B5EF4-FFF2-40B4-BE49-F238E27FC236}">
                  <a16:creationId xmlns:a16="http://schemas.microsoft.com/office/drawing/2014/main" id="{D444BC28-FE30-0246-8A61-AFEC261FC5BC}"/>
                </a:ext>
              </a:extLst>
            </p:cNvPr>
            <p:cNvSpPr/>
            <p:nvPr/>
          </p:nvSpPr>
          <p:spPr>
            <a:xfrm>
              <a:off x="6797627" y="3434213"/>
              <a:ext cx="1066800" cy="36576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Example 2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Result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3FE92CD-2379-BF49-919F-F1457F312FEF}"/>
                </a:ext>
              </a:extLst>
            </p:cNvPr>
            <p:cNvSpPr/>
            <p:nvPr/>
          </p:nvSpPr>
          <p:spPr>
            <a:xfrm>
              <a:off x="5086350" y="3505200"/>
              <a:ext cx="889968" cy="152355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566CDC0-757D-A14B-A24D-D7E689B8C1AE}"/>
                </a:ext>
              </a:extLst>
            </p:cNvPr>
            <p:cNvSpPr/>
            <p:nvPr/>
          </p:nvSpPr>
          <p:spPr>
            <a:xfrm>
              <a:off x="3200400" y="3959605"/>
              <a:ext cx="304800" cy="155195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32281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6BFF86-D644-C849-B6E2-9C4DC40E0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C65D828-19DD-034D-8B18-E73CA5960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MATCH Function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A9AB910-168F-2448-A40A-9B1A73767E85}"/>
              </a:ext>
            </a:extLst>
          </p:cNvPr>
          <p:cNvGrpSpPr/>
          <p:nvPr/>
        </p:nvGrpSpPr>
        <p:grpSpPr>
          <a:xfrm>
            <a:off x="828398" y="1823729"/>
            <a:ext cx="7487203" cy="3210541"/>
            <a:chOff x="356579" y="1613040"/>
            <a:chExt cx="7487203" cy="321054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D95ECC1-F3EB-A043-9D0C-E97D790F2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1827" y="2034419"/>
              <a:ext cx="4020345" cy="2789162"/>
            </a:xfrm>
            <a:prstGeom prst="rect">
              <a:avLst/>
            </a:prstGeom>
          </p:spPr>
        </p:pic>
        <p:sp>
          <p:nvSpPr>
            <p:cNvPr id="7" name="Line 313">
              <a:extLst>
                <a:ext uri="{FF2B5EF4-FFF2-40B4-BE49-F238E27FC236}">
                  <a16:creationId xmlns:a16="http://schemas.microsoft.com/office/drawing/2014/main" id="{95B1D557-884D-9140-9A73-D76B746D40B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5265213" y="2509696"/>
              <a:ext cx="88997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27E25293-074B-1C4B-9C53-E73A78469520}"/>
                </a:ext>
              </a:extLst>
            </p:cNvPr>
            <p:cNvSpPr/>
            <p:nvPr/>
          </p:nvSpPr>
          <p:spPr>
            <a:xfrm>
              <a:off x="4191000" y="1717996"/>
              <a:ext cx="2920015" cy="36576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Example 2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=MATCH("Hawkins, Alvin",D7:D17,0)</a:t>
              </a:r>
            </a:p>
          </p:txBody>
        </p:sp>
        <p:sp>
          <p:nvSpPr>
            <p:cNvPr id="9" name="Line 313">
              <a:extLst>
                <a:ext uri="{FF2B5EF4-FFF2-40B4-BE49-F238E27FC236}">
                  <a16:creationId xmlns:a16="http://schemas.microsoft.com/office/drawing/2014/main" id="{05763F02-A1A2-4C4A-95F5-A14EDA3AAC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38699" y="2934690"/>
              <a:ext cx="728705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47ECCEFA-04B5-3946-A9E2-AF8098AA0C51}"/>
                </a:ext>
              </a:extLst>
            </p:cNvPr>
            <p:cNvSpPr/>
            <p:nvPr/>
          </p:nvSpPr>
          <p:spPr>
            <a:xfrm>
              <a:off x="356579" y="2751810"/>
              <a:ext cx="21336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Example 1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=MATCH(1007,A7:A17,0)</a:t>
              </a:r>
            </a:p>
          </p:txBody>
        </p:sp>
        <p:sp>
          <p:nvSpPr>
            <p:cNvPr id="11" name="Line 313">
              <a:extLst>
                <a:ext uri="{FF2B5EF4-FFF2-40B4-BE49-F238E27FC236}">
                  <a16:creationId xmlns:a16="http://schemas.microsoft.com/office/drawing/2014/main" id="{600FE730-3531-5D49-92C6-0153CC5ECC2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2954355" y="2304544"/>
              <a:ext cx="991611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270B3804-F5D5-784C-8F1E-7693CE8E599F}"/>
                </a:ext>
              </a:extLst>
            </p:cNvPr>
            <p:cNvSpPr/>
            <p:nvPr/>
          </p:nvSpPr>
          <p:spPr>
            <a:xfrm>
              <a:off x="2919274" y="1613040"/>
              <a:ext cx="10668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Example 1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Result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3" name="Line 313">
              <a:extLst>
                <a:ext uri="{FF2B5EF4-FFF2-40B4-BE49-F238E27FC236}">
                  <a16:creationId xmlns:a16="http://schemas.microsoft.com/office/drawing/2014/main" id="{EDB80411-4501-8F41-BC10-80E2EF7A6EE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V="1">
              <a:off x="6108114" y="2927478"/>
              <a:ext cx="73152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238772D2-5137-F543-977E-94308B2F1E4A}"/>
                </a:ext>
              </a:extLst>
            </p:cNvPr>
            <p:cNvSpPr/>
            <p:nvPr/>
          </p:nvSpPr>
          <p:spPr>
            <a:xfrm>
              <a:off x="6776982" y="2716023"/>
              <a:ext cx="1066800" cy="36576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Example 2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Result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F9657AD-B923-6142-BA9D-6766B4D8FBE4}"/>
                </a:ext>
              </a:extLst>
            </p:cNvPr>
            <p:cNvSpPr/>
            <p:nvPr/>
          </p:nvSpPr>
          <p:spPr>
            <a:xfrm>
              <a:off x="3376074" y="2819400"/>
              <a:ext cx="148175" cy="18288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BADB6BF-7D1E-E147-81F4-2B89FB4E1FC5}"/>
                </a:ext>
              </a:extLst>
            </p:cNvPr>
            <p:cNvSpPr/>
            <p:nvPr/>
          </p:nvSpPr>
          <p:spPr>
            <a:xfrm>
              <a:off x="5905013" y="2819400"/>
              <a:ext cx="148175" cy="18288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53610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E6CC049-588D-410E-97F4-77CDED10A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204524-7FF2-42FB-BDC9-CFDFE6E8A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INDEX and MATCH vs. VLOOKUP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535CC85-E2CE-4DAE-BADF-0F8E18ACC8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397" y="4038600"/>
            <a:ext cx="8460150" cy="2278185"/>
          </a:xfrm>
        </p:spPr>
        <p:txBody>
          <a:bodyPr/>
          <a:lstStyle/>
          <a:p>
            <a:r>
              <a:rPr lang="en-US" dirty="0"/>
              <a:t>VLOOKUP doesn't adapt to change well:</a:t>
            </a:r>
          </a:p>
          <a:p>
            <a:pPr lvl="1"/>
            <a:r>
              <a:rPr lang="en-US" dirty="0"/>
              <a:t>A column number is static, so if you add/delete a column, it will break.</a:t>
            </a:r>
          </a:p>
          <a:p>
            <a:r>
              <a:rPr lang="en-US" dirty="0"/>
              <a:t>INDEX can look to the left (unlike VLOOKUP)</a:t>
            </a:r>
          </a:p>
          <a:p>
            <a:r>
              <a:rPr lang="en-US" dirty="0"/>
              <a:t>Can specify single column for lookup and return ranges, instead of entire array that VLOOKUP needs.</a:t>
            </a:r>
          </a:p>
          <a:p>
            <a:r>
              <a:rPr lang="en-US" dirty="0"/>
              <a:t>Easier maintenance if columns inserted or deleted.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361C63-4670-4D0F-992D-9450EE32BA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05"/>
          <a:stretch/>
        </p:blipFill>
        <p:spPr>
          <a:xfrm>
            <a:off x="1130427" y="1851824"/>
            <a:ext cx="5510295" cy="19768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FF7F1E8-2FA7-492F-AB04-7C3A08EE1928}"/>
              </a:ext>
            </a:extLst>
          </p:cNvPr>
          <p:cNvSpPr/>
          <p:nvPr/>
        </p:nvSpPr>
        <p:spPr>
          <a:xfrm>
            <a:off x="5831118" y="3638730"/>
            <a:ext cx="809604" cy="27118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9" name="Line 313">
            <a:extLst>
              <a:ext uri="{FF2B5EF4-FFF2-40B4-BE49-F238E27FC236}">
                <a16:creationId xmlns:a16="http://schemas.microsoft.com/office/drawing/2014/main" id="{D38CCD07-81E3-4684-B446-1AF1ADA4CB58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6710549" y="2936341"/>
            <a:ext cx="669949" cy="80960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Line 313">
            <a:extLst>
              <a:ext uri="{FF2B5EF4-FFF2-40B4-BE49-F238E27FC236}">
                <a16:creationId xmlns:a16="http://schemas.microsoft.com/office/drawing/2014/main" id="{73A9FA79-6D48-48F3-BEBA-D9FECED5C38E}"/>
              </a:ext>
            </a:extLst>
          </p:cNvPr>
          <p:cNvSpPr>
            <a:spLocks noChangeShapeType="1"/>
          </p:cNvSpPr>
          <p:nvPr/>
        </p:nvSpPr>
        <p:spPr bwMode="auto">
          <a:xfrm rot="10800000" flipV="1">
            <a:off x="6640722" y="3751824"/>
            <a:ext cx="889979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ounded Rectangle 143">
            <a:extLst>
              <a:ext uri="{FF2B5EF4-FFF2-40B4-BE49-F238E27FC236}">
                <a16:creationId xmlns:a16="http://schemas.microsoft.com/office/drawing/2014/main" id="{21302E88-4649-460F-9156-7885C6C6C752}"/>
              </a:ext>
            </a:extLst>
          </p:cNvPr>
          <p:cNvSpPr/>
          <p:nvPr/>
        </p:nvSpPr>
        <p:spPr>
          <a:xfrm>
            <a:off x="3885574" y="1189303"/>
            <a:ext cx="3764854" cy="452533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INDEX + MATCH Example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=INDEX(A4:E14,MATCH(1004,A4:A14,0),5)</a:t>
            </a:r>
          </a:p>
        </p:txBody>
      </p:sp>
      <p:sp>
        <p:nvSpPr>
          <p:cNvPr id="13" name="Rounded Rectangle 143">
            <a:extLst>
              <a:ext uri="{FF2B5EF4-FFF2-40B4-BE49-F238E27FC236}">
                <a16:creationId xmlns:a16="http://schemas.microsoft.com/office/drawing/2014/main" id="{9E993C18-E310-412D-9B70-D9C03B8FCE7B}"/>
              </a:ext>
            </a:extLst>
          </p:cNvPr>
          <p:cNvSpPr/>
          <p:nvPr/>
        </p:nvSpPr>
        <p:spPr>
          <a:xfrm>
            <a:off x="7241570" y="3529394"/>
            <a:ext cx="1445230" cy="444861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VLOOKUP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Result</a:t>
            </a:r>
            <a:endParaRPr kumimoji="0" lang="en-US" sz="13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6" name="Rounded Rectangle 143">
            <a:extLst>
              <a:ext uri="{FF2B5EF4-FFF2-40B4-BE49-F238E27FC236}">
                <a16:creationId xmlns:a16="http://schemas.microsoft.com/office/drawing/2014/main" id="{0726ADEE-9490-409A-8BE2-BABF9812F066}"/>
              </a:ext>
            </a:extLst>
          </p:cNvPr>
          <p:cNvSpPr/>
          <p:nvPr/>
        </p:nvSpPr>
        <p:spPr>
          <a:xfrm>
            <a:off x="1130427" y="1141325"/>
            <a:ext cx="2133600" cy="50058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VLOOKUP Example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=VLOOKUP(1004,A4:E14,5)</a:t>
            </a:r>
          </a:p>
        </p:txBody>
      </p:sp>
      <p:sp>
        <p:nvSpPr>
          <p:cNvPr id="18" name="Rounded Rectangle 143">
            <a:extLst>
              <a:ext uri="{FF2B5EF4-FFF2-40B4-BE49-F238E27FC236}">
                <a16:creationId xmlns:a16="http://schemas.microsoft.com/office/drawing/2014/main" id="{FDC5B4AB-731A-4B1F-AC19-AC26DD785C27}"/>
              </a:ext>
            </a:extLst>
          </p:cNvPr>
          <p:cNvSpPr/>
          <p:nvPr/>
        </p:nvSpPr>
        <p:spPr>
          <a:xfrm>
            <a:off x="7241570" y="2791325"/>
            <a:ext cx="1445230" cy="444861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INDEX + MATCH</a:t>
            </a:r>
          </a:p>
          <a:p>
            <a:pPr algn="ctr"/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Result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BD6DD3-571D-4A64-93DA-041C4D73089A}"/>
              </a:ext>
            </a:extLst>
          </p:cNvPr>
          <p:cNvSpPr txBox="1"/>
          <p:nvPr/>
        </p:nvSpPr>
        <p:spPr>
          <a:xfrm>
            <a:off x="3375421" y="1189303"/>
            <a:ext cx="3987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37978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6BFF86-D644-C849-B6E2-9C4DC40E0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C65D828-19DD-034D-8B18-E73CA5960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TRANSPOSE Function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3286A6B-A9F8-1E4A-8E4D-A4B8F3429D73}"/>
              </a:ext>
            </a:extLst>
          </p:cNvPr>
          <p:cNvGrpSpPr/>
          <p:nvPr/>
        </p:nvGrpSpPr>
        <p:grpSpPr>
          <a:xfrm>
            <a:off x="1493517" y="1283287"/>
            <a:ext cx="5898391" cy="2130282"/>
            <a:chOff x="838200" y="1443596"/>
            <a:chExt cx="5898391" cy="2130282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332FEF61-0073-E848-A7F1-509B122CF0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2438400"/>
              <a:ext cx="5898391" cy="1135478"/>
            </a:xfrm>
            <a:prstGeom prst="rect">
              <a:avLst/>
            </a:prstGeom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8C7815E-5B41-D246-B598-4AE1D94E1EAE}"/>
                </a:ext>
              </a:extLst>
            </p:cNvPr>
            <p:cNvSpPr/>
            <p:nvPr/>
          </p:nvSpPr>
          <p:spPr>
            <a:xfrm>
              <a:off x="3755066" y="2612066"/>
              <a:ext cx="2926080" cy="637953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5" name="Line 313">
              <a:extLst>
                <a:ext uri="{FF2B5EF4-FFF2-40B4-BE49-F238E27FC236}">
                  <a16:creationId xmlns:a16="http://schemas.microsoft.com/office/drawing/2014/main" id="{06A32B80-9411-C240-AE38-185EF8D4CAF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3614930" y="2476897"/>
              <a:ext cx="5668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Rounded Rectangle 143">
              <a:extLst>
                <a:ext uri="{FF2B5EF4-FFF2-40B4-BE49-F238E27FC236}">
                  <a16:creationId xmlns:a16="http://schemas.microsoft.com/office/drawing/2014/main" id="{DE8C6533-95A7-9848-A607-9F4B93776EA8}"/>
                </a:ext>
              </a:extLst>
            </p:cNvPr>
            <p:cNvSpPr/>
            <p:nvPr/>
          </p:nvSpPr>
          <p:spPr>
            <a:xfrm>
              <a:off x="2679130" y="1443596"/>
              <a:ext cx="2438400" cy="844611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1. Select F1:K4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2. Type "=TRANSPOSE(A1:D6)"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3. Press Ctrl+Shift+Enter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</p:grpSp>
      <p:sp>
        <p:nvSpPr>
          <p:cNvPr id="31" name="AutoShape 309">
            <a:extLst>
              <a:ext uri="{FF2B5EF4-FFF2-40B4-BE49-F238E27FC236}">
                <a16:creationId xmlns:a16="http://schemas.microsoft.com/office/drawing/2014/main" id="{01B24BC6-5402-1647-B4B4-AE91045B78D5}"/>
              </a:ext>
            </a:extLst>
          </p:cNvPr>
          <p:cNvSpPr>
            <a:spLocks noChangeArrowheads="1"/>
          </p:cNvSpPr>
          <p:nvPr/>
        </p:nvSpPr>
        <p:spPr bwMode="auto">
          <a:xfrm rot="5400000" flipV="1">
            <a:off x="4200075" y="3533739"/>
            <a:ext cx="554745" cy="609600"/>
          </a:xfrm>
          <a:prstGeom prst="rightArrow">
            <a:avLst>
              <a:gd name="adj1" fmla="val 52602"/>
              <a:gd name="adj2" fmla="val 59572"/>
            </a:avLst>
          </a:prstGeom>
          <a:solidFill>
            <a:srgbClr val="009DDC"/>
          </a:solidFill>
          <a:ln w="9525">
            <a:noFill/>
            <a:miter lim="800000"/>
            <a:headEnd/>
            <a:tailEnd/>
          </a:ln>
          <a:effectLst>
            <a:outerShdw blurRad="38100" dist="25400" dir="2700000" sx="99000" sy="99000" algn="ctr" rotWithShape="0">
              <a:srgbClr val="000000">
                <a:alpha val="75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8F2F9F96-CC6A-F04B-8BB7-0028CB3F2E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343400"/>
            <a:ext cx="5867908" cy="143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560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644EC3-39CB-B149-BB07-E935B4D0C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5FCF4F-6DCE-4644-8303-743CE2C7F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Names and the Name Box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C9255D0-2307-404B-B7D4-B96BC197FE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835" y="2331625"/>
            <a:ext cx="3810330" cy="219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2248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D32EF6-366D-DC47-8893-5BC083F1D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10E97B-EF1D-D049-B957-918D9E68DA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Lookup Functions</a:t>
            </a:r>
          </a:p>
        </p:txBody>
      </p:sp>
    </p:spTree>
    <p:extLst>
      <p:ext uri="{BB962C8B-B14F-4D97-AF65-F5344CB8AC3E}">
        <p14:creationId xmlns:p14="http://schemas.microsoft.com/office/powerpoint/2010/main" val="386899606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do you think using defined names will benefit you as you create future workbooks?</a:t>
            </a:r>
          </a:p>
          <a:p>
            <a:r>
              <a:rPr lang="en-US" dirty="0"/>
              <a:t>How do you plan to use Lookup functions in your workbooks?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644EC3-39CB-B149-BB07-E935B4D0C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5FCF4F-6DCE-4644-8303-743CE2C7F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Create Name from Selection Command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D03F908-A701-3344-B152-98D2E02E7F05}"/>
              </a:ext>
            </a:extLst>
          </p:cNvPr>
          <p:cNvGrpSpPr/>
          <p:nvPr/>
        </p:nvGrpSpPr>
        <p:grpSpPr>
          <a:xfrm>
            <a:off x="744215" y="1486477"/>
            <a:ext cx="7655570" cy="3885046"/>
            <a:chOff x="744215" y="1345089"/>
            <a:chExt cx="7655570" cy="388504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EC55F66-45F8-2D4A-BA6C-DF5866080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215" y="2202186"/>
              <a:ext cx="7655570" cy="3027949"/>
            </a:xfrm>
            <a:prstGeom prst="rect">
              <a:avLst/>
            </a:prstGeom>
          </p:spPr>
        </p:pic>
        <p:sp>
          <p:nvSpPr>
            <p:cNvPr id="7" name="Line 316">
              <a:extLst>
                <a:ext uri="{FF2B5EF4-FFF2-40B4-BE49-F238E27FC236}">
                  <a16:creationId xmlns:a16="http://schemas.microsoft.com/office/drawing/2014/main" id="{572C419C-E68C-E04D-A281-88AB26E6270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2762436" y="2011656"/>
              <a:ext cx="1070548" cy="6518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Line 316">
              <a:extLst>
                <a:ext uri="{FF2B5EF4-FFF2-40B4-BE49-F238E27FC236}">
                  <a16:creationId xmlns:a16="http://schemas.microsoft.com/office/drawing/2014/main" id="{921BFF4E-8FB7-834B-9D13-F2F63156CDE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650113" y="1551150"/>
              <a:ext cx="1070548" cy="157282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EA1D8C26-E8A6-AE49-BDEC-BDC21564063D}"/>
                </a:ext>
              </a:extLst>
            </p:cNvPr>
            <p:cNvSpPr/>
            <p:nvPr/>
          </p:nvSpPr>
          <p:spPr>
            <a:xfrm rot="10800000" flipV="1">
              <a:off x="1809750" y="1345089"/>
              <a:ext cx="232410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Column and row labels become range names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B147F86-5B67-1343-A0D5-B12F306309AF}"/>
                </a:ext>
              </a:extLst>
            </p:cNvPr>
            <p:cNvSpPr/>
            <p:nvPr/>
          </p:nvSpPr>
          <p:spPr>
            <a:xfrm>
              <a:off x="5486400" y="3276600"/>
              <a:ext cx="1905000" cy="68580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1029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96CBE8-962D-E148-97A7-75555E40F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D10BF9-8CD8-7B45-B7DB-389FC59A78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Analyzing Data with Formulas</a:t>
            </a:r>
          </a:p>
        </p:txBody>
      </p:sp>
    </p:spTree>
    <p:extLst>
      <p:ext uri="{BB962C8B-B14F-4D97-AF65-F5344CB8AC3E}">
        <p14:creationId xmlns:p14="http://schemas.microsoft.com/office/powerpoint/2010/main" val="819699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F0762-4006-6649-845A-4ED1885D8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Analyze Data with Functions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84DF0F-E00D-3A43-84D8-CE19721314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7C71CF-B882-064D-B58D-AD707E6CA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242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26DBE7C-B0F7-0241-A78F-6B7BDAE368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450" y="1828800"/>
            <a:ext cx="7785100" cy="38227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3CED941-DDE5-A647-A50C-EE711DDAB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6059FD0-66A6-BC40-A611-C6B356E81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 Categories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03CB43A-3178-8E4C-A6D4-72075359D298}"/>
              </a:ext>
            </a:extLst>
          </p:cNvPr>
          <p:cNvSpPr/>
          <p:nvPr/>
        </p:nvSpPr>
        <p:spPr>
          <a:xfrm>
            <a:off x="679450" y="1828800"/>
            <a:ext cx="768350" cy="3822700"/>
          </a:xfrm>
          <a:prstGeom prst="rect">
            <a:avLst/>
          </a:prstGeom>
          <a:solidFill>
            <a:schemeClr val="bg1">
              <a:alpha val="7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C929F7-7066-D544-8E02-F068B81B5A36}"/>
              </a:ext>
            </a:extLst>
          </p:cNvPr>
          <p:cNvSpPr/>
          <p:nvPr/>
        </p:nvSpPr>
        <p:spPr>
          <a:xfrm>
            <a:off x="1453272" y="3390071"/>
            <a:ext cx="5112250" cy="2371587"/>
          </a:xfrm>
          <a:prstGeom prst="rect">
            <a:avLst/>
          </a:prstGeom>
          <a:solidFill>
            <a:schemeClr val="bg1">
              <a:alpha val="7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D24E30-1F53-0F4E-9D13-8C64E7F757A2}"/>
              </a:ext>
            </a:extLst>
          </p:cNvPr>
          <p:cNvSpPr/>
          <p:nvPr/>
        </p:nvSpPr>
        <p:spPr>
          <a:xfrm>
            <a:off x="7501681" y="1842660"/>
            <a:ext cx="950567" cy="1295400"/>
          </a:xfrm>
          <a:prstGeom prst="rect">
            <a:avLst/>
          </a:prstGeom>
          <a:solidFill>
            <a:schemeClr val="bg1">
              <a:alpha val="7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59FC5A-7683-5641-8C36-E2F71E82C802}"/>
              </a:ext>
            </a:extLst>
          </p:cNvPr>
          <p:cNvSpPr/>
          <p:nvPr/>
        </p:nvSpPr>
        <p:spPr>
          <a:xfrm>
            <a:off x="8263103" y="3133035"/>
            <a:ext cx="663807" cy="2533926"/>
          </a:xfrm>
          <a:prstGeom prst="rect">
            <a:avLst/>
          </a:prstGeom>
          <a:solidFill>
            <a:schemeClr val="bg1">
              <a:alpha val="7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636309-C388-8F40-A46F-81C24C0576ED}"/>
              </a:ext>
            </a:extLst>
          </p:cNvPr>
          <p:cNvSpPr/>
          <p:nvPr/>
        </p:nvSpPr>
        <p:spPr>
          <a:xfrm>
            <a:off x="6740260" y="5431182"/>
            <a:ext cx="1522843" cy="440635"/>
          </a:xfrm>
          <a:prstGeom prst="rect">
            <a:avLst/>
          </a:prstGeom>
          <a:solidFill>
            <a:schemeClr val="bg1">
              <a:alpha val="7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AD73C2E0-929F-B645-8C91-A2E96CDDAFA0}"/>
              </a:ext>
            </a:extLst>
          </p:cNvPr>
          <p:cNvSpPr/>
          <p:nvPr/>
        </p:nvSpPr>
        <p:spPr>
          <a:xfrm>
            <a:off x="3124200" y="1249521"/>
            <a:ext cx="1752600" cy="439579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Function Library on the Formulas tab.</a:t>
            </a:r>
          </a:p>
        </p:txBody>
      </p:sp>
    </p:spTree>
    <p:extLst>
      <p:ext uri="{BB962C8B-B14F-4D97-AF65-F5344CB8AC3E}">
        <p14:creationId xmlns:p14="http://schemas.microsoft.com/office/powerpoint/2010/main" val="3025316443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5A209F0-3A10-4164-BFE6-F94292788432}" vid="{3EF6DB90-8CCD-4819-A86D-0BFAE91588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Choice</Template>
  <TotalTime>2187</TotalTime>
  <Words>1820</Words>
  <Application>Microsoft Office PowerPoint</Application>
  <PresentationFormat>On-screen Show (4:3)</PresentationFormat>
  <Paragraphs>362</Paragraphs>
  <Slides>51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4" baseType="lpstr">
      <vt:lpstr>Arial</vt:lpstr>
      <vt:lpstr>Calibri</vt:lpstr>
      <vt:lpstr>LO Choice</vt:lpstr>
      <vt:lpstr>Analyzing Data with Formulas and Functions</vt:lpstr>
      <vt:lpstr>Analyze Data with Formulas and Named Ranges</vt:lpstr>
      <vt:lpstr>Formulas</vt:lpstr>
      <vt:lpstr>Cell and Range Names</vt:lpstr>
      <vt:lpstr>Names and the Name Box</vt:lpstr>
      <vt:lpstr>The Create Name from Selection Command</vt:lpstr>
      <vt:lpstr>PowerPoint Presentation</vt:lpstr>
      <vt:lpstr>Analyze Data with Functions</vt:lpstr>
      <vt:lpstr>Function Categories</vt:lpstr>
      <vt:lpstr>Excel Function Reference</vt:lpstr>
      <vt:lpstr>Comparison Operators</vt:lpstr>
      <vt:lpstr>Function Syntax</vt:lpstr>
      <vt:lpstr>Criteria Argument Syntax</vt:lpstr>
      <vt:lpstr>Automatic Workbook Calculation</vt:lpstr>
      <vt:lpstr>Logical Functions</vt:lpstr>
      <vt:lpstr>Logical Values</vt:lpstr>
      <vt:lpstr>The IF Function (Slide 1 of 4)</vt:lpstr>
      <vt:lpstr>The IF Function (Slide 2 of 4)</vt:lpstr>
      <vt:lpstr>The IF Function (Slide 3 of 4)</vt:lpstr>
      <vt:lpstr>The IF Function (Slide 4 of 4)</vt:lpstr>
      <vt:lpstr>The AND Function</vt:lpstr>
      <vt:lpstr>The OR Function</vt:lpstr>
      <vt:lpstr>Nested Functions</vt:lpstr>
      <vt:lpstr>Nested Function Syntax</vt:lpstr>
      <vt:lpstr>Guidelines for Combining Functions</vt:lpstr>
      <vt:lpstr>PowerPoint Presentation</vt:lpstr>
      <vt:lpstr>PowerPoint Presentation</vt:lpstr>
      <vt:lpstr>Implement Data Validation, Forms, and Controls</vt:lpstr>
      <vt:lpstr>Data Validation</vt:lpstr>
      <vt:lpstr>The Data Validation Dialog Box</vt:lpstr>
      <vt:lpstr>Formula Validation Rules</vt:lpstr>
      <vt:lpstr>Input Message Tab</vt:lpstr>
      <vt:lpstr>Error Alert Tab</vt:lpstr>
      <vt:lpstr>PowerPoint Presentation</vt:lpstr>
      <vt:lpstr>Forms</vt:lpstr>
      <vt:lpstr>Form Controls</vt:lpstr>
      <vt:lpstr>PowerPoint Presentation</vt:lpstr>
      <vt:lpstr>Create Conditional Visualizations with Lookup Functions</vt:lpstr>
      <vt:lpstr>Lookup Functions</vt:lpstr>
      <vt:lpstr>The LOOKUP Function Arguments</vt:lpstr>
      <vt:lpstr>Vector LOOKUP</vt:lpstr>
      <vt:lpstr>Array LOOKUP</vt:lpstr>
      <vt:lpstr>The VLOOKUP Function</vt:lpstr>
      <vt:lpstr>The HLOOKUP Function</vt:lpstr>
      <vt:lpstr>The Range Lookup Argument—The Importance of True and False</vt:lpstr>
      <vt:lpstr>The INDEX Function</vt:lpstr>
      <vt:lpstr>The MATCH Function</vt:lpstr>
      <vt:lpstr>INDEX and MATCH vs. VLOOKUP</vt:lpstr>
      <vt:lpstr>The TRANSPOSE Function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Analyzing Data with Formulas and Functions</dc:title>
  <dc:creator>Bob Carver</dc:creator>
  <cp:lastModifiedBy>Tamara Hagen</cp:lastModifiedBy>
  <cp:revision>71</cp:revision>
  <dcterms:created xsi:type="dcterms:W3CDTF">2020-02-04T17:41:20Z</dcterms:created>
  <dcterms:modified xsi:type="dcterms:W3CDTF">2020-03-02T14:04:06Z</dcterms:modified>
</cp:coreProperties>
</file>