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4"/>
  </p:notesMasterIdLst>
  <p:handoutMasterIdLst>
    <p:handoutMasterId r:id="rId35"/>
  </p:handoutMasterIdLst>
  <p:sldIdLst>
    <p:sldId id="268" r:id="rId2"/>
    <p:sldId id="269" r:id="rId3"/>
    <p:sldId id="270" r:id="rId4"/>
    <p:sldId id="271" r:id="rId5"/>
    <p:sldId id="273" r:id="rId6"/>
    <p:sldId id="272" r:id="rId7"/>
    <p:sldId id="274" r:id="rId8"/>
    <p:sldId id="276" r:id="rId9"/>
    <p:sldId id="275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9" r:id="rId22"/>
    <p:sldId id="288" r:id="rId23"/>
    <p:sldId id="290" r:id="rId24"/>
    <p:sldId id="291" r:id="rId25"/>
    <p:sldId id="292" r:id="rId26"/>
    <p:sldId id="293" r:id="rId27"/>
    <p:sldId id="294" r:id="rId28"/>
    <p:sldId id="295" r:id="rId29"/>
    <p:sldId id="297" r:id="rId30"/>
    <p:sldId id="296" r:id="rId31"/>
    <p:sldId id="298" r:id="rId32"/>
    <p:sldId id="299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94646" autoAdjust="0"/>
  </p:normalViewPr>
  <p:slideViewPr>
    <p:cSldViewPr>
      <p:cViewPr>
        <p:scale>
          <a:sx n="130" d="100"/>
          <a:sy n="130" d="100"/>
        </p:scale>
        <p:origin x="103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7248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2/18/2020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2/18/2020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200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21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7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43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644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668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396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Visualize Data with Charts</a:t>
            </a:r>
          </a:p>
          <a:p>
            <a:r>
              <a:rPr lang="en-US" dirty="0"/>
              <a:t>Modify and Format Charts</a:t>
            </a:r>
          </a:p>
          <a:p>
            <a:r>
              <a:rPr lang="en-US" dirty="0"/>
              <a:t>Apply Best Practices in Chart Design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Data with Excel</a:t>
            </a:r>
          </a:p>
        </p:txBody>
      </p:sp>
    </p:spTree>
    <p:extLst>
      <p:ext uri="{BB962C8B-B14F-4D97-AF65-F5344CB8AC3E}">
        <p14:creationId xmlns:p14="http://schemas.microsoft.com/office/powerpoint/2010/main" val="690981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444240-F414-754A-91FE-0609F385C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764B25-04A3-4549-A21A-69E6FF6E0C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Charts</a:t>
            </a:r>
          </a:p>
        </p:txBody>
      </p:sp>
    </p:spTree>
    <p:extLst>
      <p:ext uri="{BB962C8B-B14F-4D97-AF65-F5344CB8AC3E}">
        <p14:creationId xmlns:p14="http://schemas.microsoft.com/office/powerpoint/2010/main" val="3944148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EAC28-79A5-1147-B318-72BFB9F64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 and Format Charts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132060-00A9-7046-B40E-C04392540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4C42BD-1125-254C-9204-182B3E79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522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4AB797-A0DD-3548-A873-538ACF89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146E2E-AB84-0D46-B457-FC328EF0E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Modifications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EEE84D1-1A98-3346-9F74-2CBE48D29141}"/>
              </a:ext>
            </a:extLst>
          </p:cNvPr>
          <p:cNvSpPr/>
          <p:nvPr/>
        </p:nvSpPr>
        <p:spPr>
          <a:xfrm>
            <a:off x="1629338" y="1095576"/>
            <a:ext cx="1371600" cy="3048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Original chart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39DAAF-DCC7-9E49-98D6-9CC31CB2B219}"/>
              </a:ext>
            </a:extLst>
          </p:cNvPr>
          <p:cNvSpPr/>
          <p:nvPr/>
        </p:nvSpPr>
        <p:spPr>
          <a:xfrm>
            <a:off x="6134784" y="3162211"/>
            <a:ext cx="1371600" cy="3048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Modified chart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06326E-5079-2746-9363-5E1328A2A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51072"/>
            <a:ext cx="4173077" cy="2290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35B1F1-880B-DF43-AEB7-5D6FED96A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435" y="3599349"/>
            <a:ext cx="4304086" cy="238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21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FBD6DA-D861-6D4D-A74E-3D844C1BC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49C9D8-DE1F-0F4F-9D23-71AE6158C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Elements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A40F670-FF4B-2445-8132-A3F81E820593}"/>
              </a:ext>
            </a:extLst>
          </p:cNvPr>
          <p:cNvGrpSpPr/>
          <p:nvPr/>
        </p:nvGrpSpPr>
        <p:grpSpPr>
          <a:xfrm>
            <a:off x="603130" y="1783877"/>
            <a:ext cx="7937740" cy="3822595"/>
            <a:chOff x="823759" y="1861835"/>
            <a:chExt cx="7937740" cy="382259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0BC9794-67AF-CF45-A8BB-51950E297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664" y="1861835"/>
              <a:ext cx="6113035" cy="3450758"/>
            </a:xfrm>
            <a:prstGeom prst="rect">
              <a:avLst/>
            </a:prstGeom>
          </p:spPr>
        </p:pic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0ED3C9A1-51E8-5646-8914-2143560564FD}"/>
                </a:ext>
              </a:extLst>
            </p:cNvPr>
            <p:cNvSpPr/>
            <p:nvPr/>
          </p:nvSpPr>
          <p:spPr>
            <a:xfrm>
              <a:off x="4134048" y="5410110"/>
              <a:ext cx="1066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Legend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377CF720-32C6-BF48-9577-79EF80247247}"/>
                </a:ext>
              </a:extLst>
            </p:cNvPr>
            <p:cNvSpPr/>
            <p:nvPr/>
          </p:nvSpPr>
          <p:spPr>
            <a:xfrm>
              <a:off x="7649648" y="3977640"/>
              <a:ext cx="1066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Data table</a:t>
              </a: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3A05CCA0-45B0-BC4E-9D74-8928B1305A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8528" y="4677075"/>
              <a:ext cx="27889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9018F2F1-0073-7A43-9AD9-B8337D0D7D82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4557493" y="4223747"/>
              <a:ext cx="174625" cy="21031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D6064A37-9BCC-7D48-B6FE-D5105D591D4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1331094" y="4125635"/>
              <a:ext cx="105156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3909A8EA-173D-3C4F-9C52-7CA0122D3E6D}"/>
                </a:ext>
              </a:extLst>
            </p:cNvPr>
            <p:cNvSpPr/>
            <p:nvPr/>
          </p:nvSpPr>
          <p:spPr>
            <a:xfrm>
              <a:off x="823759" y="4641790"/>
              <a:ext cx="1066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Axis labels</a:t>
              </a: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3509770F-5A32-1F44-9850-B497A0ACAF8A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7475023" y="3703320"/>
              <a:ext cx="174625" cy="8229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A1F8FD56-12E8-D141-AFDA-5BB57BBAD15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7313098" y="31242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479F34D-4860-DD48-BDE2-B0D0C45B57B6}"/>
                </a:ext>
              </a:extLst>
            </p:cNvPr>
            <p:cNvSpPr/>
            <p:nvPr/>
          </p:nvSpPr>
          <p:spPr>
            <a:xfrm>
              <a:off x="7694699" y="2999722"/>
              <a:ext cx="1066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Data series</a:t>
              </a:r>
            </a:p>
          </p:txBody>
        </p:sp>
        <p:sp>
          <p:nvSpPr>
            <p:cNvPr id="16" name="Line 313">
              <a:extLst>
                <a:ext uri="{FF2B5EF4-FFF2-40B4-BE49-F238E27FC236}">
                  <a16:creationId xmlns:a16="http://schemas.microsoft.com/office/drawing/2014/main" id="{44DB35B7-E9B5-0C4C-875A-10882FC9BF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070633" y="238539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38309B05-717B-EF4C-ABC8-C1B4D80CB7D0}"/>
                </a:ext>
              </a:extLst>
            </p:cNvPr>
            <p:cNvSpPr/>
            <p:nvPr/>
          </p:nvSpPr>
          <p:spPr>
            <a:xfrm>
              <a:off x="5891892" y="1998995"/>
              <a:ext cx="855956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Gridlines</a:t>
              </a:r>
            </a:p>
          </p:txBody>
        </p:sp>
        <p:sp>
          <p:nvSpPr>
            <p:cNvPr id="18" name="Line 313">
              <a:extLst>
                <a:ext uri="{FF2B5EF4-FFF2-40B4-BE49-F238E27FC236}">
                  <a16:creationId xmlns:a16="http://schemas.microsoft.com/office/drawing/2014/main" id="{BEC0226C-C15E-7E43-810C-6FF4A88B82D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3142895" y="214164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C0A0269-9027-0A45-8EE9-3FA16B53435B}"/>
                </a:ext>
              </a:extLst>
            </p:cNvPr>
            <p:cNvSpPr/>
            <p:nvPr/>
          </p:nvSpPr>
          <p:spPr>
            <a:xfrm>
              <a:off x="2718603" y="2004485"/>
              <a:ext cx="609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4133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17D9-CDFB-694E-90E2-324FC093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75175-07A6-1742-905D-64C946AB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Chart Design Contextual Tab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7F815BC-39D5-574E-A2F3-E12D80E0BF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313" y="3154132"/>
            <a:ext cx="8461375" cy="77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7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17D9-CDFB-694E-90E2-324FC093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75175-07A6-1742-905D-64C946AB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Format Contextual Tab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975D89-734B-6E44-8176-CE4A4F68B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047" y="3035856"/>
            <a:ext cx="8457245" cy="7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02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17D9-CDFB-694E-90E2-324FC093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75175-07A6-1742-905D-64C946AB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Format Task Pane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EC53EE-642B-C546-9C25-B4975313F923}"/>
              </a:ext>
            </a:extLst>
          </p:cNvPr>
          <p:cNvGrpSpPr/>
          <p:nvPr/>
        </p:nvGrpSpPr>
        <p:grpSpPr>
          <a:xfrm>
            <a:off x="1385158" y="1219200"/>
            <a:ext cx="5797302" cy="4707682"/>
            <a:chOff x="1553295" y="1530545"/>
            <a:chExt cx="5797302" cy="47076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9D0979F-F99C-524E-B841-8E092D4B9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9220" y="2124307"/>
              <a:ext cx="3143344" cy="4113920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3CCBB6C1-4FEF-C347-BF4B-0BD3126EBD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1302" y="279132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92C02329-1C89-6C44-B29B-B43E07932D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13449" y="3509065"/>
              <a:ext cx="174625" cy="25603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45692D6A-A058-DE4E-B876-BC143F798DE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332162" y="206821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829D2382-6173-C04F-9185-281406F3E05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132087" y="2035574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315">
              <a:extLst>
                <a:ext uri="{FF2B5EF4-FFF2-40B4-BE49-F238E27FC236}">
                  <a16:creationId xmlns:a16="http://schemas.microsoft.com/office/drawing/2014/main" id="{2BAADC55-4908-6442-9B77-FE8BB903A39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257800" y="281594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B539EE65-4D0A-EB47-9BB8-7E98BC4632F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3886200" y="4798594"/>
              <a:ext cx="1795402" cy="12396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C79D71F1-45F6-1344-A2AF-0AA9492605B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3716730" y="3668066"/>
              <a:ext cx="1964871" cy="1130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5">
              <a:extLst>
                <a:ext uri="{FF2B5EF4-FFF2-40B4-BE49-F238E27FC236}">
                  <a16:creationId xmlns:a16="http://schemas.microsoft.com/office/drawing/2014/main" id="{5374A225-0B1D-DA4E-B29F-364C7AFEBAD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408459" y="319424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746FCD98-051E-D14A-A304-DCE9EBFB0B40}"/>
                </a:ext>
              </a:extLst>
            </p:cNvPr>
            <p:cNvSpPr/>
            <p:nvPr/>
          </p:nvSpPr>
          <p:spPr>
            <a:xfrm>
              <a:off x="5681602" y="2661312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High-level tabs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57FC92E-600B-B74D-B876-0BE371CB9287}"/>
                </a:ext>
              </a:extLst>
            </p:cNvPr>
            <p:cNvSpPr/>
            <p:nvPr/>
          </p:nvSpPr>
          <p:spPr>
            <a:xfrm>
              <a:off x="4812478" y="3049819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Low-level tabs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7963F352-5EC6-1E42-8821-A08F985983BF}"/>
                </a:ext>
              </a:extLst>
            </p:cNvPr>
            <p:cNvSpPr/>
            <p:nvPr/>
          </p:nvSpPr>
          <p:spPr>
            <a:xfrm>
              <a:off x="5681601" y="4661430"/>
              <a:ext cx="1668996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Command sections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007FF7DD-5ACD-F64C-B35B-908A34DF7112}"/>
                </a:ext>
              </a:extLst>
            </p:cNvPr>
            <p:cNvSpPr/>
            <p:nvPr/>
          </p:nvSpPr>
          <p:spPr>
            <a:xfrm>
              <a:off x="1553295" y="2582454"/>
              <a:ext cx="1214024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Options drop-down arrow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E40C1D59-BCF9-264F-91CD-14FBD44B9F3E}"/>
                </a:ext>
              </a:extLst>
            </p:cNvPr>
            <p:cNvSpPr/>
            <p:nvPr/>
          </p:nvSpPr>
          <p:spPr>
            <a:xfrm>
              <a:off x="1860339" y="4637771"/>
              <a:ext cx="11430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Commands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41AFD3E2-BF38-7448-9320-585B5B2A844D}"/>
                </a:ext>
              </a:extLst>
            </p:cNvPr>
            <p:cNvSpPr/>
            <p:nvPr/>
          </p:nvSpPr>
          <p:spPr>
            <a:xfrm>
              <a:off x="2884459" y="1530545"/>
              <a:ext cx="15240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Title changes based on selection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26249AE0-E8DE-FF40-833F-E7B142A881A9}"/>
                </a:ext>
              </a:extLst>
            </p:cNvPr>
            <p:cNvSpPr/>
            <p:nvPr/>
          </p:nvSpPr>
          <p:spPr>
            <a:xfrm>
              <a:off x="4619324" y="1530545"/>
              <a:ext cx="15240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Task Pane Options drop-down arrow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8060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17D9-CDFB-694E-90E2-324FC093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75175-07A6-1742-905D-64C946AB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Tools Buttons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0F562C0-718A-094F-82CD-20DC108DA424}"/>
              </a:ext>
            </a:extLst>
          </p:cNvPr>
          <p:cNvGrpSpPr/>
          <p:nvPr/>
        </p:nvGrpSpPr>
        <p:grpSpPr>
          <a:xfrm>
            <a:off x="2023028" y="2223113"/>
            <a:ext cx="5097944" cy="2411774"/>
            <a:chOff x="1836256" y="2144008"/>
            <a:chExt cx="5097944" cy="2411774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D3E7631B-8320-D449-A63F-47C0CB40C374}"/>
                </a:ext>
              </a:extLst>
            </p:cNvPr>
            <p:cNvSpPr/>
            <p:nvPr/>
          </p:nvSpPr>
          <p:spPr>
            <a:xfrm>
              <a:off x="5067984" y="2361359"/>
              <a:ext cx="1866216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Chart Elements button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19FDC14-5026-C745-A942-86E60A3A1596}"/>
                </a:ext>
              </a:extLst>
            </p:cNvPr>
            <p:cNvSpPr/>
            <p:nvPr/>
          </p:nvSpPr>
          <p:spPr>
            <a:xfrm>
              <a:off x="5067984" y="2897704"/>
              <a:ext cx="1866216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Chart Styles button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A3E2F031-35F8-844D-8156-2B08DF7193E0}"/>
                </a:ext>
              </a:extLst>
            </p:cNvPr>
            <p:cNvSpPr/>
            <p:nvPr/>
          </p:nvSpPr>
          <p:spPr>
            <a:xfrm>
              <a:off x="5067984" y="3411245"/>
              <a:ext cx="1866216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Chart Filters button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4162FB2-2F01-384E-8198-1995C1661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36256" y="2144008"/>
              <a:ext cx="2735744" cy="2411774"/>
            </a:xfrm>
            <a:prstGeom prst="rect">
              <a:avLst/>
            </a:prstGeom>
          </p:spPr>
        </p:pic>
        <p:sp>
          <p:nvSpPr>
            <p:cNvPr id="28" name="Line 315">
              <a:extLst>
                <a:ext uri="{FF2B5EF4-FFF2-40B4-BE49-F238E27FC236}">
                  <a16:creationId xmlns:a16="http://schemas.microsoft.com/office/drawing/2014/main" id="{E4C99C91-9A58-9043-BA8C-888EA6FA513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572000" y="25146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Line 315">
              <a:extLst>
                <a:ext uri="{FF2B5EF4-FFF2-40B4-BE49-F238E27FC236}">
                  <a16:creationId xmlns:a16="http://schemas.microsoft.com/office/drawing/2014/main" id="{BC2F3FE8-0943-5546-BBB0-0452A5ECEA2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572000" y="30480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Line 315">
              <a:extLst>
                <a:ext uri="{FF2B5EF4-FFF2-40B4-BE49-F238E27FC236}">
                  <a16:creationId xmlns:a16="http://schemas.microsoft.com/office/drawing/2014/main" id="{5395AC60-938C-2D49-A788-5418A88005B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572000" y="3581400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012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17D9-CDFB-694E-90E2-324FC093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75175-07A6-1742-905D-64C946AB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Select Data Source Dialog Box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E20D96-893A-5447-9CDE-2892F6255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248" y="2236366"/>
            <a:ext cx="4397121" cy="2385267"/>
          </a:xfrm>
          <a:prstGeom prst="rect">
            <a:avLst/>
          </a:prstGeom>
          <a:ln>
            <a:solidFill>
              <a:srgbClr val="878787"/>
            </a:solidFill>
          </a:ln>
        </p:spPr>
      </p:pic>
    </p:spTree>
    <p:extLst>
      <p:ext uri="{BB962C8B-B14F-4D97-AF65-F5344CB8AC3E}">
        <p14:creationId xmlns:p14="http://schemas.microsoft.com/office/powerpoint/2010/main" val="3542319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6C1198-212F-584C-A72B-B7692309F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D5C0E-FC5E-5F4C-9C71-D3F0659614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Modifying and Formatting Charts</a:t>
            </a:r>
          </a:p>
        </p:txBody>
      </p:sp>
    </p:spTree>
    <p:extLst>
      <p:ext uri="{BB962C8B-B14F-4D97-AF65-F5344CB8AC3E}">
        <p14:creationId xmlns:p14="http://schemas.microsoft.com/office/powerpoint/2010/main" val="1322273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 Data with Charts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785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0FBCB-3200-214C-A8AD-65026F84D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 Best Practices in Chart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929483-679C-2C47-9916-6FAD4AB6A7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4C6A3-F7D6-3344-8D8E-33FA6C8FE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903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389E4-F5EF-0942-AC80-9CAEC175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3A0E97-BCE9-0E44-B490-78112A647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Goal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F89C5E-9557-D44D-8ECB-23DFCE9495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Explanatory charts:</a:t>
            </a:r>
            <a:r>
              <a:rPr lang="en-US" dirty="0"/>
              <a:t> present a focused message, and insight extracted from or backed up by the data, to make a point. </a:t>
            </a:r>
          </a:p>
        </p:txBody>
      </p:sp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602C9B89-B8F5-3B40-9D3E-25670E075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79791"/>
            <a:ext cx="3924755" cy="2438400"/>
          </a:xfrm>
          <a:prstGeom prst="rect">
            <a:avLst/>
          </a:prstGeom>
        </p:spPr>
      </p:pic>
      <p:pic>
        <p:nvPicPr>
          <p:cNvPr id="10" name="Picture 9" descr="A close up of a map&#10;&#10;Description automatically generated">
            <a:extLst>
              <a:ext uri="{FF2B5EF4-FFF2-40B4-BE49-F238E27FC236}">
                <a16:creationId xmlns:a16="http://schemas.microsoft.com/office/drawing/2014/main" id="{0E151443-2DEC-9848-8207-683A4B7D7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446" y="3657599"/>
            <a:ext cx="4307754" cy="2628997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DF00974-8BAC-B344-BE00-D48CB768BDDC}"/>
              </a:ext>
            </a:extLst>
          </p:cNvPr>
          <p:cNvSpPr/>
          <p:nvPr/>
        </p:nvSpPr>
        <p:spPr>
          <a:xfrm>
            <a:off x="5442310" y="3014133"/>
            <a:ext cx="1724025" cy="42671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Chart updated to best practices.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1C5ABF1-32E0-4640-ACCA-4E65AF1296FE}"/>
              </a:ext>
            </a:extLst>
          </p:cNvPr>
          <p:cNvSpPr/>
          <p:nvPr/>
        </p:nvSpPr>
        <p:spPr>
          <a:xfrm>
            <a:off x="1557564" y="2349325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Original chart</a:t>
            </a:r>
          </a:p>
        </p:txBody>
      </p:sp>
    </p:spTree>
    <p:extLst>
      <p:ext uri="{BB962C8B-B14F-4D97-AF65-F5344CB8AC3E}">
        <p14:creationId xmlns:p14="http://schemas.microsoft.com/office/powerpoint/2010/main" val="3518010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694D3C-B764-6C43-83E7-B32C27F29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AD6903-2738-B84C-B8A7-5D2EF38F8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 for Designing Explanatory Charts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984DF4-5B8A-BD47-ACA0-0DE269AEF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 your audience and the context in which the chart and data will be viewed.</a:t>
            </a:r>
          </a:p>
          <a:p>
            <a:r>
              <a:rPr lang="en-US" dirty="0"/>
              <a:t>Create a story around your key message so it will be both more compelling and more memorable to the audience.</a:t>
            </a:r>
          </a:p>
          <a:p>
            <a:r>
              <a:rPr lang="en-US" dirty="0"/>
              <a:t>Select the right chart to show the message you're presenting.</a:t>
            </a:r>
          </a:p>
          <a:p>
            <a:r>
              <a:rPr lang="en-US" dirty="0"/>
              <a:t>Have the chart title outline the main point of the chart.</a:t>
            </a:r>
          </a:p>
          <a:p>
            <a:r>
              <a:rPr lang="en-US" dirty="0"/>
              <a:t>Design the chart so that your audience can easily process the message.</a:t>
            </a:r>
          </a:p>
          <a:p>
            <a:r>
              <a:rPr lang="en-US" dirty="0"/>
              <a:t>Focus attention on the areas of the chart that showcase the key message.</a:t>
            </a:r>
          </a:p>
          <a:p>
            <a:r>
              <a:rPr lang="en-US" dirty="0"/>
              <a:t>Clean up the chart so extraneous elements don't interfere with the key message.</a:t>
            </a:r>
          </a:p>
        </p:txBody>
      </p:sp>
    </p:spTree>
    <p:extLst>
      <p:ext uri="{BB962C8B-B14F-4D97-AF65-F5344CB8AC3E}">
        <p14:creationId xmlns:p14="http://schemas.microsoft.com/office/powerpoint/2010/main" val="1756630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B7EDDA-19C5-FD44-A6A1-AE97878B1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DA6620-DD3B-2848-BFA8-7F87056E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Storytelling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C358F4C-4308-4B37-B7CB-38824E8BAA67}"/>
              </a:ext>
            </a:extLst>
          </p:cNvPr>
          <p:cNvGrpSpPr/>
          <p:nvPr/>
        </p:nvGrpSpPr>
        <p:grpSpPr>
          <a:xfrm>
            <a:off x="341925" y="1917170"/>
            <a:ext cx="8291329" cy="3779873"/>
            <a:chOff x="341925" y="1917170"/>
            <a:chExt cx="8291329" cy="3779873"/>
          </a:xfrm>
        </p:grpSpPr>
        <p:pic>
          <p:nvPicPr>
            <p:cNvPr id="5" name="Picture 4" descr="A close up of a map&#10;&#10;Description automatically generated">
              <a:extLst>
                <a:ext uri="{FF2B5EF4-FFF2-40B4-BE49-F238E27FC236}">
                  <a16:creationId xmlns:a16="http://schemas.microsoft.com/office/drawing/2014/main" id="{1BD94729-8AFC-C64A-8D0F-44FF593D1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2600" y="2371697"/>
              <a:ext cx="5448759" cy="332534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3CD36BAA-63F1-5341-8174-2599C616C900}"/>
                </a:ext>
              </a:extLst>
            </p:cNvPr>
            <p:cNvSpPr/>
            <p:nvPr/>
          </p:nvSpPr>
          <p:spPr>
            <a:xfrm>
              <a:off x="658191" y="191717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Headline</a:t>
              </a: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36AA2776-E41B-FE46-84B4-AD6A5A67F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5038" y="2191808"/>
              <a:ext cx="319088" cy="36933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3E258B4A-EAC0-1C4C-BC28-12D8BF450195}"/>
                </a:ext>
              </a:extLst>
            </p:cNvPr>
            <p:cNvSpPr/>
            <p:nvPr/>
          </p:nvSpPr>
          <p:spPr>
            <a:xfrm>
              <a:off x="6909229" y="2156493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Annotations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9D0E2184-C996-BD46-BD0D-DE0F4EFD51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28643" y="2404826"/>
              <a:ext cx="719222" cy="36933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32A09502-324E-BE44-9EF0-99815EE2DD1B}"/>
                </a:ext>
              </a:extLst>
            </p:cNvPr>
            <p:cNvSpPr/>
            <p:nvPr/>
          </p:nvSpPr>
          <p:spPr>
            <a:xfrm>
              <a:off x="6820583" y="48435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Design</a:t>
              </a:r>
            </a:p>
          </p:txBody>
        </p:sp>
        <p:sp>
          <p:nvSpPr>
            <p:cNvPr id="16" name="Line 315">
              <a:extLst>
                <a:ext uri="{FF2B5EF4-FFF2-40B4-BE49-F238E27FC236}">
                  <a16:creationId xmlns:a16="http://schemas.microsoft.com/office/drawing/2014/main" id="{89BCF27B-D1D7-CC4E-AD3C-47AFBB9DEA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228644" y="4606696"/>
              <a:ext cx="591939" cy="2746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364E9A1-4FF0-E242-B264-C58DB8933FE0}"/>
                </a:ext>
              </a:extLst>
            </p:cNvPr>
            <p:cNvSpPr/>
            <p:nvPr/>
          </p:nvSpPr>
          <p:spPr>
            <a:xfrm>
              <a:off x="4114800" y="3429000"/>
              <a:ext cx="2113845" cy="1726972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64B00D06-533F-AC4F-BA2C-E20E2649CAF9}"/>
                </a:ext>
              </a:extLst>
            </p:cNvPr>
            <p:cNvSpPr/>
            <p:nvPr/>
          </p:nvSpPr>
          <p:spPr>
            <a:xfrm>
              <a:off x="1828801" y="2002183"/>
              <a:ext cx="5562599" cy="1856086"/>
            </a:xfrm>
            <a:prstGeom prst="rightArrow">
              <a:avLst/>
            </a:prstGeom>
            <a:solidFill>
              <a:schemeClr val="accent2">
                <a:lumMod val="20000"/>
                <a:lumOff val="80000"/>
                <a:alpha val="35000"/>
              </a:schemeClr>
            </a:solidFill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21AC6E3C-4481-D848-806C-02EF3DBEBB82}"/>
                </a:ext>
              </a:extLst>
            </p:cNvPr>
            <p:cNvSpPr/>
            <p:nvPr/>
          </p:nvSpPr>
          <p:spPr>
            <a:xfrm>
              <a:off x="341925" y="275040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Narration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7569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4CC606-B095-3847-B4C4-F864F1DB0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2C13FD-4EDF-F543-A46C-831A064C3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Audience and Context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C96A1D-2473-D14C-9AAB-1D22BB39E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audience that will consume the data on the chart.</a:t>
            </a:r>
          </a:p>
          <a:p>
            <a:pPr lvl="1"/>
            <a:r>
              <a:rPr lang="en-US" dirty="0"/>
              <a:t>Backgrounds</a:t>
            </a:r>
          </a:p>
          <a:p>
            <a:pPr lvl="1"/>
            <a:r>
              <a:rPr lang="en-US" dirty="0"/>
              <a:t>Biases</a:t>
            </a:r>
          </a:p>
          <a:p>
            <a:r>
              <a:rPr lang="en-US" dirty="0"/>
              <a:t>Make sure insights and data are relevant to the audience.</a:t>
            </a:r>
          </a:p>
          <a:p>
            <a:r>
              <a:rPr lang="en-US" dirty="0"/>
              <a:t>Consider the context in which the message is being delivered.</a:t>
            </a:r>
          </a:p>
          <a:p>
            <a:pPr lvl="1"/>
            <a:r>
              <a:rPr lang="en-US" dirty="0"/>
              <a:t>Do you need more, or less, detail to communicate effectively?</a:t>
            </a:r>
          </a:p>
          <a:p>
            <a:r>
              <a:rPr lang="en-US" dirty="0"/>
              <a:t>How the audience perceives you.</a:t>
            </a:r>
          </a:p>
          <a:p>
            <a:pPr lvl="1"/>
            <a:r>
              <a:rPr lang="en-US" dirty="0"/>
              <a:t>Are you trusted by the audience, or do you have to build trust?</a:t>
            </a:r>
          </a:p>
          <a:p>
            <a:r>
              <a:rPr lang="en-US" dirty="0"/>
              <a:t>Are you explicitly recommending action, or encouraging discussion? </a:t>
            </a:r>
          </a:p>
        </p:txBody>
      </p:sp>
    </p:spTree>
    <p:extLst>
      <p:ext uri="{BB962C8B-B14F-4D97-AF65-F5344CB8AC3E}">
        <p14:creationId xmlns:p14="http://schemas.microsoft.com/office/powerpoint/2010/main" val="36536418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C436D-2149-414E-A91A-E735F3F42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BF0980-2003-274D-A6FE-C748FD5F1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Selection—What to Choose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A6546A-2582-8242-A0F1-0981950D8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138010"/>
              </p:ext>
            </p:extLst>
          </p:nvPr>
        </p:nvGraphicFramePr>
        <p:xfrm>
          <a:off x="952500" y="1076023"/>
          <a:ext cx="7239000" cy="47059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53729744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1717966457"/>
                    </a:ext>
                  </a:extLst>
                </a:gridCol>
              </a:tblGrid>
              <a:tr h="431721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Visual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600" b="1" i="0" u="none" strike="noStrike" kern="1200" cap="none" spc="0" normalizeH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Good For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DDC">
                        <a:lumMod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661546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Text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Sharing one or two numbers such as, “Sales rose 45%.”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773384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Table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Presenting data to an audience with mixed interest.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225322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Heatmap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Highlighting specific data in a table to make a point.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868731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Scatterplot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Showing relationships between two things.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776526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Line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Showing chronological data and trends.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44576"/>
                  </a:ext>
                </a:extLst>
              </a:tr>
              <a:tr h="48928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Slopegraph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Showing the relative increase or decrease between two points, such as time periods.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237475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Vertical bar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Comparing smallest to largest and differences on the X axis.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539151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Horizontal bar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Comparing smallest to largest and differences on the Y axis.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65775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Stacked vertical bar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Comparing quantities and showing relative portions on the X axis.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261892"/>
                  </a:ext>
                </a:extLst>
              </a:tr>
              <a:tr h="489284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Stacked horizonal bar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Comparing quantities and showing relative portions on the Y axis.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985013"/>
                  </a:ext>
                </a:extLst>
              </a:tr>
              <a:tr h="359768"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1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Waterfall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400" b="0" i="0" u="none" strike="noStrike" kern="1200" cap="none" spc="0" normalizeH="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Calibri" panose="020F0502020204030204" pitchFamily="34" charset="0"/>
                        </a:rPr>
                        <a:t>Separating subcomponents of a stacked bar to show event chronology.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>
                          <a:lumMod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720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408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3E5314-B5B6-6D4C-9D06-05C12958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CC7A0A-19AB-3646-9E95-3B23D820A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Selection—What to Avoid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43E9EA-7D51-EF4D-A5D0-B6E202B63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172305"/>
            <a:ext cx="8460150" cy="4771295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/>
              <a:t>Avoid: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i="1" dirty="0"/>
              <a:t>		</a:t>
            </a:r>
            <a:r>
              <a:rPr lang="en-US" dirty="0"/>
              <a:t>All 3D Charts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51CB02-8249-B04A-B46B-4D3BFF374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14" y="1627959"/>
            <a:ext cx="2476812" cy="18214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C99015-4CD3-0B42-A921-C4725D92A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841" y="1650537"/>
            <a:ext cx="2476811" cy="18214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6092A4-A5E4-1B4C-A2BC-5B642E7E1E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0" y="3764678"/>
            <a:ext cx="2737641" cy="20132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618C0C6-C8B9-4E4C-AA48-D791F5F2A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0" y="3753389"/>
            <a:ext cx="2737641" cy="201324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331433D-BD76-0F41-AE78-151D5816C997}"/>
              </a:ext>
            </a:extLst>
          </p:cNvPr>
          <p:cNvGrpSpPr/>
          <p:nvPr/>
        </p:nvGrpSpPr>
        <p:grpSpPr>
          <a:xfrm>
            <a:off x="6039534" y="1627959"/>
            <a:ext cx="2762541" cy="1844013"/>
            <a:chOff x="4671416" y="1465005"/>
            <a:chExt cx="3073400" cy="204352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07C778-45D1-3E49-8870-536F92950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71416" y="1465005"/>
              <a:ext cx="3073400" cy="184730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DF0C646-6310-C949-A4DA-47C9E0DE1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71416" y="1692430"/>
              <a:ext cx="3073400" cy="1816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0030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9F5234-A1B1-A04D-8CFD-3FBB08EB9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C63564-6B9F-0947-A63B-779C623E2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and Cleanliness</a:t>
            </a: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6F15EB02-6E34-F343-927E-7838D8FE6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371697"/>
            <a:ext cx="5448759" cy="332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D497D0E-6261-364C-AAE8-93CBA8B1AF31}"/>
              </a:ext>
            </a:extLst>
          </p:cNvPr>
          <p:cNvSpPr/>
          <p:nvPr/>
        </p:nvSpPr>
        <p:spPr>
          <a:xfrm>
            <a:off x="658191" y="191717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Headline lef</a:t>
            </a: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t aligned.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7" name="Line 315">
            <a:extLst>
              <a:ext uri="{FF2B5EF4-FFF2-40B4-BE49-F238E27FC236}">
                <a16:creationId xmlns:a16="http://schemas.microsoft.com/office/drawing/2014/main" id="{516E20E9-5127-224B-B1C1-54DAF9C36C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5038" y="2191808"/>
            <a:ext cx="319088" cy="36933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981D4BF-FFB7-3147-917C-D62901015A04}"/>
              </a:ext>
            </a:extLst>
          </p:cNvPr>
          <p:cNvSpPr/>
          <p:nvPr/>
        </p:nvSpPr>
        <p:spPr>
          <a:xfrm>
            <a:off x="6909229" y="2156492"/>
            <a:ext cx="1942417" cy="844611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Headline and annotation engage first and  flow left to right at the top.</a:t>
            </a:r>
          </a:p>
        </p:txBody>
      </p:sp>
      <p:sp>
        <p:nvSpPr>
          <p:cNvPr id="9" name="Line 315">
            <a:extLst>
              <a:ext uri="{FF2B5EF4-FFF2-40B4-BE49-F238E27FC236}">
                <a16:creationId xmlns:a16="http://schemas.microsoft.com/office/drawing/2014/main" id="{14943EF4-A587-EE42-A299-173BF52E50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8643" y="2561139"/>
            <a:ext cx="680586" cy="21301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B0A95D9-884E-0040-858B-77A715B4E87E}"/>
              </a:ext>
            </a:extLst>
          </p:cNvPr>
          <p:cNvSpPr/>
          <p:nvPr/>
        </p:nvSpPr>
        <p:spPr>
          <a:xfrm>
            <a:off x="6820583" y="4843590"/>
            <a:ext cx="1942417" cy="49041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Good use of whitespace throughout.</a:t>
            </a:r>
          </a:p>
        </p:txBody>
      </p:sp>
      <p:sp>
        <p:nvSpPr>
          <p:cNvPr id="11" name="Line 315">
            <a:extLst>
              <a:ext uri="{FF2B5EF4-FFF2-40B4-BE49-F238E27FC236}">
                <a16:creationId xmlns:a16="http://schemas.microsoft.com/office/drawing/2014/main" id="{E8411753-86CE-754F-9210-FDECDE2C7D2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28644" y="4606696"/>
            <a:ext cx="591939" cy="2746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AAC7E56-B555-9944-AFE8-B20AAE577F17}"/>
              </a:ext>
            </a:extLst>
          </p:cNvPr>
          <p:cNvSpPr/>
          <p:nvPr/>
        </p:nvSpPr>
        <p:spPr>
          <a:xfrm>
            <a:off x="1295400" y="3291681"/>
            <a:ext cx="1724025" cy="423792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Distinct and orderly visuals.</a:t>
            </a:r>
          </a:p>
        </p:txBody>
      </p:sp>
      <p:sp>
        <p:nvSpPr>
          <p:cNvPr id="15" name="Line 315">
            <a:extLst>
              <a:ext uri="{FF2B5EF4-FFF2-40B4-BE49-F238E27FC236}">
                <a16:creationId xmlns:a16="http://schemas.microsoft.com/office/drawing/2014/main" id="{B1F1857B-80B5-0E47-A378-5DC5AFB0BE5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9425" y="3530760"/>
            <a:ext cx="1171575" cy="28647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01462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D802BC-D20E-C045-9EDD-04392C5B1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80C8B1-6386-324E-86D7-DB6A2581D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 Focus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3258B7-A9B0-F646-B3BA-33D16A571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375" y="1752600"/>
            <a:ext cx="5489249" cy="35814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3DCE26E-BC00-AD4B-80A7-23B1C04A64C8}"/>
              </a:ext>
            </a:extLst>
          </p:cNvPr>
          <p:cNvSpPr/>
          <p:nvPr/>
        </p:nvSpPr>
        <p:spPr>
          <a:xfrm>
            <a:off x="685800" y="1178630"/>
            <a:ext cx="1724025" cy="42157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High contrast headline stands out.</a:t>
            </a:r>
          </a:p>
        </p:txBody>
      </p:sp>
      <p:sp>
        <p:nvSpPr>
          <p:cNvPr id="8" name="Line 315">
            <a:extLst>
              <a:ext uri="{FF2B5EF4-FFF2-40B4-BE49-F238E27FC236}">
                <a16:creationId xmlns:a16="http://schemas.microsoft.com/office/drawing/2014/main" id="{EDBAE0FA-E936-8A4D-87AA-AABF4E07ABD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9825" y="1598271"/>
            <a:ext cx="321910" cy="22239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BAAE9E6-B9E6-6F4E-B8C7-91D8D1D3BD6A}"/>
              </a:ext>
            </a:extLst>
          </p:cNvPr>
          <p:cNvSpPr/>
          <p:nvPr/>
        </p:nvSpPr>
        <p:spPr>
          <a:xfrm>
            <a:off x="3733800" y="2362200"/>
            <a:ext cx="2028825" cy="5334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Select use of color draws attention to key data.</a:t>
            </a:r>
          </a:p>
        </p:txBody>
      </p:sp>
      <p:sp>
        <p:nvSpPr>
          <p:cNvPr id="10" name="Line 315">
            <a:extLst>
              <a:ext uri="{FF2B5EF4-FFF2-40B4-BE49-F238E27FC236}">
                <a16:creationId xmlns:a16="http://schemas.microsoft.com/office/drawing/2014/main" id="{036FC63F-527B-2146-96ED-958EC4C69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24" y="2867103"/>
            <a:ext cx="485775" cy="25709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348922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8C5D39-06C2-E44A-B85A-4C5BAA818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81D6F0-CBC7-714C-A9FF-6EC6B77A4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Explanatory Charts (Slide 1 of 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6CD969-924F-EF4B-ACB4-B603AE5B5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Less is more; if the audience doesn’t need an element to understand the chart, remove it</a:t>
            </a:r>
          </a:p>
          <a:p>
            <a:pPr lvl="1"/>
            <a:r>
              <a:rPr lang="en-US" dirty="0"/>
              <a:t>Does the chart still convey meaning without gridlines? If so, leave gridlines out.</a:t>
            </a:r>
          </a:p>
          <a:p>
            <a:pPr lvl="1"/>
            <a:r>
              <a:rPr lang="en-US" dirty="0"/>
              <a:t>Do you need a legend? Can you remove the legend and use data labels instead?</a:t>
            </a:r>
          </a:p>
          <a:p>
            <a:pPr lvl="1"/>
            <a:r>
              <a:rPr lang="en-US" dirty="0"/>
              <a:t>How much precision do you need for axis labels?</a:t>
            </a:r>
          </a:p>
          <a:p>
            <a:pPr lvl="1"/>
            <a:r>
              <a:rPr lang="en-US" dirty="0"/>
              <a:t>Do the axes really need titles?</a:t>
            </a:r>
          </a:p>
          <a:p>
            <a:pPr lvl="1"/>
            <a:r>
              <a:rPr lang="en-US" dirty="0"/>
              <a:t>Will including the data table aid in understanding?</a:t>
            </a:r>
          </a:p>
          <a:p>
            <a:pPr lvl="1"/>
            <a:r>
              <a:rPr lang="en-US" dirty="0"/>
              <a:t>Do you need major and minor tick marks on the axes?</a:t>
            </a:r>
          </a:p>
          <a:p>
            <a:r>
              <a:rPr lang="en-US" dirty="0"/>
              <a:t>Remove all clutter, and make sure the visual communicates the correct message.</a:t>
            </a:r>
          </a:p>
          <a:p>
            <a:r>
              <a:rPr lang="en-US" dirty="0"/>
              <a:t>Create balance: Arrange the text, the chart elements to guide the eye to points that help make the key message. Use white space to help key elements stand out. </a:t>
            </a:r>
          </a:p>
          <a:p>
            <a:r>
              <a:rPr lang="en-US" dirty="0"/>
              <a:t>Make the meaning clear: Write a full sentence headline that asserts your main point.</a:t>
            </a:r>
          </a:p>
          <a:p>
            <a:r>
              <a:rPr lang="en-US" dirty="0"/>
              <a:t>Make it large enough: Be sure the visual is readable by everyone in the audience.</a:t>
            </a:r>
          </a:p>
          <a:p>
            <a:r>
              <a:rPr lang="en-US" dirty="0"/>
              <a:t>Use keywords and phrases: Audiences can grasp the information faster if it is provided in small amounts.</a:t>
            </a:r>
          </a:p>
        </p:txBody>
      </p:sp>
    </p:spTree>
    <p:extLst>
      <p:ext uri="{BB962C8B-B14F-4D97-AF65-F5344CB8AC3E}">
        <p14:creationId xmlns:p14="http://schemas.microsoft.com/office/powerpoint/2010/main" val="3490290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B51434-FEB1-B449-8052-F96DD139A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668ACE8-BC01-40EB-90BE-DAE906E5C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086A55-8B95-3D4F-B3A4-010E9F6B07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Charts</a:t>
            </a:r>
            <a:r>
              <a:rPr lang="en-US" dirty="0"/>
              <a:t>: Graphical representations of the numeric values and relationships in a dataset.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2D08EC-FBCE-AE44-B2F0-F5ED5D621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56163"/>
            <a:ext cx="7086600" cy="374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85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8C5D39-06C2-E44A-B85A-4C5BAA818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81D6F0-CBC7-714C-A9FF-6EC6B77A4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Creating Explanatory Charts (Slide 2 of 2)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6CD969-924F-EF4B-ACB4-B603AE5B5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color to clarify your visuals by focusing attention and organizing information.</a:t>
            </a:r>
          </a:p>
          <a:p>
            <a:r>
              <a:rPr lang="en-US" dirty="0"/>
              <a:t>Avoid using the color red as color blind people cannot interpret it.</a:t>
            </a:r>
          </a:p>
          <a:p>
            <a:r>
              <a:rPr lang="en-US" dirty="0"/>
              <a:t>Choose two colors to accentuate key points and leave other chart elements gray.</a:t>
            </a:r>
          </a:p>
          <a:p>
            <a:r>
              <a:rPr lang="en-US" dirty="0"/>
              <a:t>Show only key numbers on graphs: Round off numbers, label the axes according to an appropriate scale, and limit data to only the series necessary to make your point. </a:t>
            </a:r>
          </a:p>
          <a:p>
            <a:r>
              <a:rPr lang="en-US" dirty="0"/>
              <a:t>Use two-dimensional charts as three-dimensional charts skew information.</a:t>
            </a:r>
          </a:p>
          <a:p>
            <a:r>
              <a:rPr lang="en-US" dirty="0"/>
              <a:t>When creating a chart to be presented live, you can include less information on or with the chart as the presenter can provide that information during the presentation. When creating a chart as part of a handout or takeaway, include that information so that data accompanies the chart.</a:t>
            </a:r>
          </a:p>
        </p:txBody>
      </p:sp>
    </p:spTree>
    <p:extLst>
      <p:ext uri="{BB962C8B-B14F-4D97-AF65-F5344CB8AC3E}">
        <p14:creationId xmlns:p14="http://schemas.microsoft.com/office/powerpoint/2010/main" val="3449589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DA5758-0C20-0F4B-A2ED-922AD5906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F6F2E2-C4E1-5C46-B716-C3AEA762C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Applying Best Practices in Chart Design</a:t>
            </a:r>
          </a:p>
        </p:txBody>
      </p:sp>
    </p:spTree>
    <p:extLst>
      <p:ext uri="{BB962C8B-B14F-4D97-AF65-F5344CB8AC3E}">
        <p14:creationId xmlns:p14="http://schemas.microsoft.com/office/powerpoint/2010/main" val="3302048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are a couple of reasons you can anticipate for including charts in your workbooks?</a:t>
            </a:r>
          </a:p>
          <a:p>
            <a:r>
              <a:rPr lang="en-US" dirty="0"/>
              <a:t>What are some of the best practices you plan to use when creating explanatory charts?</a:t>
            </a:r>
          </a:p>
        </p:txBody>
      </p:sp>
    </p:spTree>
    <p:extLst>
      <p:ext uri="{BB962C8B-B14F-4D97-AF65-F5344CB8AC3E}">
        <p14:creationId xmlns:p14="http://schemas.microsoft.com/office/powerpoint/2010/main" val="1948783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B7E00-66BC-7D49-B6AE-36CAB421C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E02FDE-5939-0D47-BE66-8E827A79C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Basics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134ECF7-DCC7-B047-B6F4-3042CA2E722F}"/>
              </a:ext>
            </a:extLst>
          </p:cNvPr>
          <p:cNvGrpSpPr/>
          <p:nvPr/>
        </p:nvGrpSpPr>
        <p:grpSpPr>
          <a:xfrm>
            <a:off x="406305" y="1504619"/>
            <a:ext cx="8331390" cy="4297653"/>
            <a:chOff x="514600" y="1676400"/>
            <a:chExt cx="8331390" cy="42976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9B74B2C-F24D-C54F-9B0A-3786D0129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1676400"/>
              <a:ext cx="5753599" cy="3848433"/>
            </a:xfrm>
            <a:prstGeom prst="rect">
              <a:avLst/>
            </a:prstGeom>
          </p:spPr>
        </p:pic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7F68265-46D3-954A-8581-74A603311BAF}"/>
                </a:ext>
              </a:extLst>
            </p:cNvPr>
            <p:cNvSpPr/>
            <p:nvPr/>
          </p:nvSpPr>
          <p:spPr>
            <a:xfrm>
              <a:off x="514600" y="4024902"/>
              <a:ext cx="16002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Y-axis values pulled from data entries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88DB1102-DB71-914F-B4DD-4F34A4A9735E}"/>
                </a:ext>
              </a:extLst>
            </p:cNvPr>
            <p:cNvSpPr/>
            <p:nvPr/>
          </p:nvSpPr>
          <p:spPr>
            <a:xfrm>
              <a:off x="3592004" y="5608293"/>
              <a:ext cx="160020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X-axis values pulled from column labels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3EA4D748-16CC-D44F-A32A-008A48D9F9C5}"/>
                </a:ext>
              </a:extLst>
            </p:cNvPr>
            <p:cNvSpPr/>
            <p:nvPr/>
          </p:nvSpPr>
          <p:spPr>
            <a:xfrm>
              <a:off x="6972800" y="4131501"/>
              <a:ext cx="1873190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Data series names pulled from row labels</a:t>
              </a:r>
            </a:p>
          </p:txBody>
        </p:sp>
        <p:sp>
          <p:nvSpPr>
            <p:cNvPr id="10" name="AutoShape 302">
              <a:extLst>
                <a:ext uri="{FF2B5EF4-FFF2-40B4-BE49-F238E27FC236}">
                  <a16:creationId xmlns:a16="http://schemas.microsoft.com/office/drawing/2014/main" id="{87B3F510-A8B1-874C-9F32-4B73BA275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8174" y="3995251"/>
              <a:ext cx="174625" cy="73152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FEDCCD6B-76EC-B540-A9F8-487036FD254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095550" y="3233946"/>
              <a:ext cx="174625" cy="203911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AutoShape 303">
              <a:extLst>
                <a:ext uri="{FF2B5EF4-FFF2-40B4-BE49-F238E27FC236}">
                  <a16:creationId xmlns:a16="http://schemas.microsoft.com/office/drawing/2014/main" id="{055A7AF0-4586-5047-94A4-2A1BA8C2419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4304792" y="3829340"/>
              <a:ext cx="174625" cy="33832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878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DC12AC-F4CF-E34E-8B72-B664BD377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Types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2F17CC-18FE-1341-9F7B-F35881964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0D8CDB-3124-DC43-ACF8-5F5095E85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909" y="1187670"/>
            <a:ext cx="5013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85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58AF10-543E-6B47-9A57-05BD97D89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383A5A-0A27-4E40-B281-34F6B6B5C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Insertion Methods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692D8F-168F-BB42-AD58-1657EAB45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the entire dataset.</a:t>
            </a:r>
          </a:p>
          <a:p>
            <a:r>
              <a:rPr lang="en-US" dirty="0"/>
              <a:t>Include row and column labels.</a:t>
            </a:r>
          </a:p>
          <a:p>
            <a:r>
              <a:rPr lang="en-US" dirty="0"/>
              <a:t>Arrange data so that:</a:t>
            </a:r>
          </a:p>
          <a:p>
            <a:pPr lvl="1"/>
            <a:r>
              <a:rPr lang="en-US" dirty="0"/>
              <a:t>Categories for the X axis are column labels.</a:t>
            </a:r>
          </a:p>
          <a:p>
            <a:pPr lvl="1"/>
            <a:r>
              <a:rPr lang="en-US" dirty="0"/>
              <a:t>Desired data series are row labels.</a:t>
            </a:r>
          </a:p>
          <a:p>
            <a:r>
              <a:rPr lang="en-US" dirty="0"/>
              <a:t>Options for inserting a chart:</a:t>
            </a:r>
          </a:p>
          <a:p>
            <a:pPr lvl="1"/>
            <a:r>
              <a:rPr lang="en-US" dirty="0"/>
              <a:t>Quick Analysis tools.</a:t>
            </a:r>
          </a:p>
          <a:p>
            <a:pPr lvl="1"/>
            <a:r>
              <a:rPr lang="en-US" dirty="0"/>
              <a:t>Ribbon commands.</a:t>
            </a:r>
          </a:p>
          <a:p>
            <a:pPr lvl="1"/>
            <a:r>
              <a:rPr lang="en-US" dirty="0"/>
              <a:t>Keyboard shortcuts for the default chart type:</a:t>
            </a:r>
          </a:p>
          <a:p>
            <a:pPr lvl="2"/>
            <a:r>
              <a:rPr lang="en-US" dirty="0"/>
              <a:t>Alt+F1 for same worksheet.</a:t>
            </a:r>
          </a:p>
          <a:p>
            <a:pPr lvl="2"/>
            <a:r>
              <a:rPr lang="en-US" dirty="0"/>
              <a:t>F11 for new worksheet.</a:t>
            </a:r>
          </a:p>
          <a:p>
            <a:pPr lvl="1"/>
            <a:r>
              <a:rPr lang="en-US" dirty="0"/>
              <a:t>Insert Chart dialog box.</a:t>
            </a:r>
          </a:p>
        </p:txBody>
      </p:sp>
    </p:spTree>
    <p:extLst>
      <p:ext uri="{BB962C8B-B14F-4D97-AF65-F5344CB8AC3E}">
        <p14:creationId xmlns:p14="http://schemas.microsoft.com/office/powerpoint/2010/main" val="2847396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7D9612-D11F-AE47-8A11-D7166828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Insert Chart Dialog Box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B31C8E-2D83-CB48-B8C3-87B5847DA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601D2B-2C83-2E46-A17F-05B2CF872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165" y="1371600"/>
            <a:ext cx="4717670" cy="494725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BF02184-6957-104F-93E8-5E23B6045FC5}"/>
              </a:ext>
            </a:extLst>
          </p:cNvPr>
          <p:cNvSpPr/>
          <p:nvPr/>
        </p:nvSpPr>
        <p:spPr>
          <a:xfrm>
            <a:off x="3962400" y="426720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Live preview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F0981DA-7D75-1B40-8223-7B8EE64E36DB}"/>
              </a:ext>
            </a:extLst>
          </p:cNvPr>
          <p:cNvSpPr/>
          <p:nvPr/>
        </p:nvSpPr>
        <p:spPr>
          <a:xfrm>
            <a:off x="6786504" y="192008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Sub types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E1D4EF8-E571-0143-BDFC-313B412E08CC}"/>
              </a:ext>
            </a:extLst>
          </p:cNvPr>
          <p:cNvSpPr/>
          <p:nvPr/>
        </p:nvSpPr>
        <p:spPr>
          <a:xfrm>
            <a:off x="268317" y="4033837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Chart types</a:t>
            </a:r>
          </a:p>
        </p:txBody>
      </p:sp>
      <p:sp>
        <p:nvSpPr>
          <p:cNvPr id="9" name="AutoShape 303">
            <a:extLst>
              <a:ext uri="{FF2B5EF4-FFF2-40B4-BE49-F238E27FC236}">
                <a16:creationId xmlns:a16="http://schemas.microsoft.com/office/drawing/2014/main" id="{7825EC3A-8EDE-9D4E-9D84-17398A54DADB}"/>
              </a:ext>
            </a:extLst>
          </p:cNvPr>
          <p:cNvSpPr>
            <a:spLocks/>
          </p:cNvSpPr>
          <p:nvPr/>
        </p:nvSpPr>
        <p:spPr bwMode="auto">
          <a:xfrm flipH="1">
            <a:off x="1992342" y="2322512"/>
            <a:ext cx="316756" cy="3697287"/>
          </a:xfrm>
          <a:prstGeom prst="rightBrace">
            <a:avLst>
              <a:gd name="adj1" fmla="val 65909"/>
              <a:gd name="adj2" fmla="val 49731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Line 313">
            <a:extLst>
              <a:ext uri="{FF2B5EF4-FFF2-40B4-BE49-F238E27FC236}">
                <a16:creationId xmlns:a16="http://schemas.microsoft.com/office/drawing/2014/main" id="{61AD777F-0C54-484A-81AE-4FA7E86DCEBE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288029" y="205740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2460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1E86AE-4C73-1A42-9C36-2220739E3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Templates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D16378-7F2D-9146-975E-7A5E0EEE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E794A7-5A30-1448-B27B-0897DC1F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417" y="1134834"/>
            <a:ext cx="5063815" cy="5310636"/>
          </a:xfrm>
          <a:prstGeom prst="rect">
            <a:avLst/>
          </a:prstGeom>
        </p:spPr>
      </p:pic>
      <p:sp>
        <p:nvSpPr>
          <p:cNvPr id="7" name="Line 313">
            <a:extLst>
              <a:ext uri="{FF2B5EF4-FFF2-40B4-BE49-F238E27FC236}">
                <a16:creationId xmlns:a16="http://schemas.microsoft.com/office/drawing/2014/main" id="{CD89B608-5577-B64C-A41A-2FF7D618199B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5460096" y="2057400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DBB819D-8D62-A148-B74F-998689D8AA16}"/>
              </a:ext>
            </a:extLst>
          </p:cNvPr>
          <p:cNvSpPr/>
          <p:nvPr/>
        </p:nvSpPr>
        <p:spPr>
          <a:xfrm>
            <a:off x="5958571" y="1905000"/>
            <a:ext cx="1724025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Available Templates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6CEC2C-7171-F74F-AB3F-086F6DED5512}"/>
              </a:ext>
            </a:extLst>
          </p:cNvPr>
          <p:cNvSpPr/>
          <p:nvPr/>
        </p:nvSpPr>
        <p:spPr>
          <a:xfrm>
            <a:off x="228599" y="1820157"/>
            <a:ext cx="1724025" cy="474484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Templates folder selected</a:t>
            </a:r>
          </a:p>
        </p:txBody>
      </p:sp>
      <p:sp>
        <p:nvSpPr>
          <p:cNvPr id="10" name="Line 313">
            <a:extLst>
              <a:ext uri="{FF2B5EF4-FFF2-40B4-BE49-F238E27FC236}">
                <a16:creationId xmlns:a16="http://schemas.microsoft.com/office/drawing/2014/main" id="{AA04C6DF-8356-8041-BA88-4452FEC74793}"/>
              </a:ext>
            </a:extLst>
          </p:cNvPr>
          <p:cNvSpPr>
            <a:spLocks noChangeShapeType="1"/>
          </p:cNvSpPr>
          <p:nvPr/>
        </p:nvSpPr>
        <p:spPr bwMode="auto">
          <a:xfrm rot="10800000" flipH="1" flipV="1">
            <a:off x="1952625" y="2044148"/>
            <a:ext cx="457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EA7BCCE-F089-384D-AE40-0A29BC87617B}"/>
              </a:ext>
            </a:extLst>
          </p:cNvPr>
          <p:cNvSpPr/>
          <p:nvPr/>
        </p:nvSpPr>
        <p:spPr>
          <a:xfrm>
            <a:off x="3665402" y="5284892"/>
            <a:ext cx="1724025" cy="474484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Select to access template folder</a:t>
            </a:r>
          </a:p>
        </p:txBody>
      </p:sp>
      <p:sp>
        <p:nvSpPr>
          <p:cNvPr id="12" name="Line 313">
            <a:extLst>
              <a:ext uri="{FF2B5EF4-FFF2-40B4-BE49-F238E27FC236}">
                <a16:creationId xmlns:a16="http://schemas.microsoft.com/office/drawing/2014/main" id="{84B4F835-9084-7B46-A2F7-4E815B156B9B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3203370" y="5723166"/>
            <a:ext cx="498475" cy="44903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86242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7A868B-C756-F549-BD39-0EE7FC29D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CEBE7D-481E-654B-8DA9-5DA768443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Charts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4A678C-8D13-984E-99B9-8752C5EB686F}"/>
              </a:ext>
            </a:extLst>
          </p:cNvPr>
          <p:cNvGrpSpPr/>
          <p:nvPr/>
        </p:nvGrpSpPr>
        <p:grpSpPr>
          <a:xfrm>
            <a:off x="762000" y="1103911"/>
            <a:ext cx="6390071" cy="4650177"/>
            <a:chOff x="1139792" y="1602423"/>
            <a:chExt cx="6390071" cy="46501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BB85A5D-F5FE-A24A-8B07-881DD8DC1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66950" y="1756410"/>
              <a:ext cx="4762913" cy="4496190"/>
            </a:xfrm>
            <a:prstGeom prst="rect">
              <a:avLst/>
            </a:prstGeom>
            <a:ln>
              <a:solidFill>
                <a:srgbClr val="787878"/>
              </a:solidFill>
            </a:ln>
          </p:spPr>
        </p:pic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369C1E77-726B-8148-BEA2-04A8C6A86E46}"/>
                </a:ext>
              </a:extLst>
            </p:cNvPr>
            <p:cNvSpPr/>
            <p:nvPr/>
          </p:nvSpPr>
          <p:spPr>
            <a:xfrm>
              <a:off x="1139792" y="3901439"/>
              <a:ext cx="16002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Recommended charts</a:t>
              </a:r>
            </a:p>
          </p:txBody>
        </p:sp>
        <p:sp>
          <p:nvSpPr>
            <p:cNvPr id="7" name="AutoShape 303">
              <a:extLst>
                <a:ext uri="{FF2B5EF4-FFF2-40B4-BE49-F238E27FC236}">
                  <a16:creationId xmlns:a16="http://schemas.microsoft.com/office/drawing/2014/main" id="{292759B3-DBD5-994D-A7E1-B75D5C63710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43200" y="2209799"/>
              <a:ext cx="174625" cy="384048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316">
              <a:extLst>
                <a:ext uri="{FF2B5EF4-FFF2-40B4-BE49-F238E27FC236}">
                  <a16:creationId xmlns:a16="http://schemas.microsoft.com/office/drawing/2014/main" id="{4F7EF2C1-4550-E94C-A3E3-88959153F1F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618161" y="200628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1745AC5D-F6A5-D149-B519-D3788168A0FD}"/>
                </a:ext>
              </a:extLst>
            </p:cNvPr>
            <p:cNvSpPr/>
            <p:nvPr/>
          </p:nvSpPr>
          <p:spPr>
            <a:xfrm>
              <a:off x="5181598" y="1602423"/>
              <a:ext cx="1371600" cy="3048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Live previews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875748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Choice</Template>
  <TotalTime>308</TotalTime>
  <Words>1106</Words>
  <Application>Microsoft Office PowerPoint</Application>
  <PresentationFormat>On-screen Show (4:3)</PresentationFormat>
  <Paragraphs>200</Paragraphs>
  <Slides>32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LO Choice</vt:lpstr>
      <vt:lpstr>Visualizing Data with Excel</vt:lpstr>
      <vt:lpstr>Visualize Data with Charts</vt:lpstr>
      <vt:lpstr>Charts</vt:lpstr>
      <vt:lpstr>Chart Basics</vt:lpstr>
      <vt:lpstr>Chart Types</vt:lpstr>
      <vt:lpstr>Chart Insertion Methods</vt:lpstr>
      <vt:lpstr>The Insert Chart Dialog Box</vt:lpstr>
      <vt:lpstr>Chart Templates</vt:lpstr>
      <vt:lpstr>Recommended Charts</vt:lpstr>
      <vt:lpstr>PowerPoint Presentation</vt:lpstr>
      <vt:lpstr>Modify and Format Charts</vt:lpstr>
      <vt:lpstr>Chart Modifications</vt:lpstr>
      <vt:lpstr>Chart Elements</vt:lpstr>
      <vt:lpstr>The Chart Design Contextual Tab</vt:lpstr>
      <vt:lpstr>The Format Contextual Tab</vt:lpstr>
      <vt:lpstr>The Format Task Pane</vt:lpstr>
      <vt:lpstr>Chart Tools Buttons</vt:lpstr>
      <vt:lpstr>The Select Data Source Dialog Box</vt:lpstr>
      <vt:lpstr>PowerPoint Presentation</vt:lpstr>
      <vt:lpstr>Apply Best Practices in Chart Design</vt:lpstr>
      <vt:lpstr>Chart Goal</vt:lpstr>
      <vt:lpstr>Best Practices for Designing Explanatory Charts</vt:lpstr>
      <vt:lpstr>Storytelling</vt:lpstr>
      <vt:lpstr>Audience and Context</vt:lpstr>
      <vt:lpstr>Chart Selection—What to Choose</vt:lpstr>
      <vt:lpstr>Chart Selection—What to Avoid</vt:lpstr>
      <vt:lpstr>Design and Cleanliness</vt:lpstr>
      <vt:lpstr>Message Focus</vt:lpstr>
      <vt:lpstr>Guidelines for Creating Explanatory Charts (Slide 1 of 2)</vt:lpstr>
      <vt:lpstr>Guidelines for Creating Explanatory Charts (Slide 2 of 2)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Visualizing Data with Excel</dc:title>
  <dc:creator>Bob Carver</dc:creator>
  <cp:lastModifiedBy>Peter Bauer</cp:lastModifiedBy>
  <cp:revision>18</cp:revision>
  <dcterms:created xsi:type="dcterms:W3CDTF">2020-02-04T17:37:49Z</dcterms:created>
  <dcterms:modified xsi:type="dcterms:W3CDTF">2020-02-18T19:20:00Z</dcterms:modified>
</cp:coreProperties>
</file>