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7"/>
  </p:notesMasterIdLst>
  <p:handoutMasterIdLst>
    <p:handoutMasterId r:id="rId28"/>
  </p:handoutMasterIdLst>
  <p:sldIdLst>
    <p:sldId id="268" r:id="rId2"/>
    <p:sldId id="269" r:id="rId3"/>
    <p:sldId id="295" r:id="rId4"/>
    <p:sldId id="296" r:id="rId5"/>
    <p:sldId id="291" r:id="rId6"/>
    <p:sldId id="272" r:id="rId7"/>
    <p:sldId id="273" r:id="rId8"/>
    <p:sldId id="275" r:id="rId9"/>
    <p:sldId id="276" r:id="rId10"/>
    <p:sldId id="292" r:id="rId11"/>
    <p:sldId id="277" r:id="rId12"/>
    <p:sldId id="278" r:id="rId13"/>
    <p:sldId id="294" r:id="rId14"/>
    <p:sldId id="280" r:id="rId15"/>
    <p:sldId id="281" r:id="rId16"/>
    <p:sldId id="293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46" autoAdjust="0"/>
  </p:normalViewPr>
  <p:slideViewPr>
    <p:cSldViewPr>
      <p:cViewPr varScale="1">
        <p:scale>
          <a:sx n="105" d="100"/>
          <a:sy n="105" d="100"/>
        </p:scale>
        <p:origin x="167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3138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3/2/2020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3/2/2020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980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820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150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424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670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 to Data Science</a:t>
            </a:r>
          </a:p>
          <a:p>
            <a:r>
              <a:rPr lang="en-US" dirty="0"/>
              <a:t>Create and Modify Tables</a:t>
            </a:r>
          </a:p>
          <a:p>
            <a:r>
              <a:rPr lang="en-US" dirty="0"/>
              <a:t>Sort and Filter Data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 Fundamentals</a:t>
            </a:r>
          </a:p>
        </p:txBody>
      </p:sp>
    </p:spTree>
    <p:extLst>
      <p:ext uri="{BB962C8B-B14F-4D97-AF65-F5344CB8AC3E}">
        <p14:creationId xmlns:p14="http://schemas.microsoft.com/office/powerpoint/2010/main" val="3698000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876A7F-5F92-5946-B8CD-9DBBBD6A2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51BEC1-70B3-DF44-A911-93CF1DF661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1CDA2D-BE9D-B545-AAF7-7282AB0D3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>
                <a:solidFill>
                  <a:srgbClr val="009DDC"/>
                </a:solidFill>
                <a:cs typeface="Calibri"/>
              </a:rPr>
              <a:t>Table: </a:t>
            </a:r>
            <a:r>
              <a:rPr lang="en-US" dirty="0">
                <a:solidFill>
                  <a:srgbClr val="009DDC"/>
                </a:solidFill>
                <a:cs typeface="Calibri"/>
              </a:rPr>
              <a:t>A dataset composed of contiguous rows and columns that Excel treats as a single, independent object.</a:t>
            </a:r>
          </a:p>
        </p:txBody>
      </p:sp>
    </p:spTree>
    <p:extLst>
      <p:ext uri="{BB962C8B-B14F-4D97-AF65-F5344CB8AC3E}">
        <p14:creationId xmlns:p14="http://schemas.microsoft.com/office/powerpoint/2010/main" val="1440495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9E2724-CBC8-EF4B-92BE-607F10CA7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05E4EF-006B-344C-B6D2-81FE72079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Components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14BE234-07CC-6A4A-B152-AE2358383264}"/>
              </a:ext>
            </a:extLst>
          </p:cNvPr>
          <p:cNvGrpSpPr/>
          <p:nvPr/>
        </p:nvGrpSpPr>
        <p:grpSpPr>
          <a:xfrm>
            <a:off x="598929" y="1143000"/>
            <a:ext cx="7946142" cy="4844625"/>
            <a:chOff x="579417" y="1547803"/>
            <a:chExt cx="7946142" cy="484462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009CBCD-649B-BC4B-B8AB-CC49D63BE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679" y="1943416"/>
              <a:ext cx="4717189" cy="4359018"/>
            </a:xfrm>
            <a:prstGeom prst="rect">
              <a:avLst/>
            </a:prstGeom>
          </p:spPr>
        </p:pic>
        <p:sp>
          <p:nvSpPr>
            <p:cNvPr id="19" name="Line 313">
              <a:extLst>
                <a:ext uri="{FF2B5EF4-FFF2-40B4-BE49-F238E27FC236}">
                  <a16:creationId xmlns:a16="http://schemas.microsoft.com/office/drawing/2014/main" id="{6DA2B5E7-0A26-F044-A4B6-766F696C3AD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H="1">
              <a:off x="1638412" y="256558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Line 314">
              <a:extLst>
                <a:ext uri="{FF2B5EF4-FFF2-40B4-BE49-F238E27FC236}">
                  <a16:creationId xmlns:a16="http://schemas.microsoft.com/office/drawing/2014/main" id="{770B7293-6C95-C04F-A64B-6F2EF1A0C2B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151562" y="200571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Line 313">
              <a:extLst>
                <a:ext uri="{FF2B5EF4-FFF2-40B4-BE49-F238E27FC236}">
                  <a16:creationId xmlns:a16="http://schemas.microsoft.com/office/drawing/2014/main" id="{3737884B-7726-C64C-A249-58102348C00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H="1">
              <a:off x="1638411" y="619937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Line 313">
              <a:extLst>
                <a:ext uri="{FF2B5EF4-FFF2-40B4-BE49-F238E27FC236}">
                  <a16:creationId xmlns:a16="http://schemas.microsoft.com/office/drawing/2014/main" id="{F703F035-0624-B841-93B4-C8F7651EA9B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6893660" y="625526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Line 314">
              <a:extLst>
                <a:ext uri="{FF2B5EF4-FFF2-40B4-BE49-F238E27FC236}">
                  <a16:creationId xmlns:a16="http://schemas.microsoft.com/office/drawing/2014/main" id="{D8A9AE09-685F-344A-9D84-6EFC0044934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597750" y="2105007"/>
              <a:ext cx="6400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31D1F3BA-B6F5-294B-9CAC-27AF9EA2111E}"/>
                </a:ext>
              </a:extLst>
            </p:cNvPr>
            <p:cNvSpPr/>
            <p:nvPr/>
          </p:nvSpPr>
          <p:spPr>
            <a:xfrm>
              <a:off x="1638411" y="1549644"/>
              <a:ext cx="2558759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Header row drop-down arrow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552B73EC-170C-4F48-82A6-A6B62BB54820}"/>
                </a:ext>
              </a:extLst>
            </p:cNvPr>
            <p:cNvSpPr/>
            <p:nvPr/>
          </p:nvSpPr>
          <p:spPr>
            <a:xfrm>
              <a:off x="5630714" y="1547803"/>
              <a:ext cx="15560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Calculated column</a:t>
              </a:r>
            </a:p>
          </p:txBody>
        </p:sp>
        <p:sp>
          <p:nvSpPr>
            <p:cNvPr id="26" name="Rounded Rectangle 10">
              <a:extLst>
                <a:ext uri="{FF2B5EF4-FFF2-40B4-BE49-F238E27FC236}">
                  <a16:creationId xmlns:a16="http://schemas.microsoft.com/office/drawing/2014/main" id="{E7FFE84A-24F5-0144-A948-F0B8EBF2AD9A}"/>
                </a:ext>
              </a:extLst>
            </p:cNvPr>
            <p:cNvSpPr/>
            <p:nvPr/>
          </p:nvSpPr>
          <p:spPr>
            <a:xfrm>
              <a:off x="7249209" y="6118108"/>
              <a:ext cx="127635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Sizing handle</a:t>
              </a: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DCDCFAAF-D121-8D44-9BE9-D3816E1379CF}"/>
                </a:ext>
              </a:extLst>
            </p:cNvPr>
            <p:cNvSpPr/>
            <p:nvPr/>
          </p:nvSpPr>
          <p:spPr>
            <a:xfrm>
              <a:off x="579417" y="6028114"/>
              <a:ext cx="127635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Total row</a:t>
              </a: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BFDAA9FF-21B9-2746-BF25-5C0FC99C36FC}"/>
                </a:ext>
              </a:extLst>
            </p:cNvPr>
            <p:cNvSpPr/>
            <p:nvPr/>
          </p:nvSpPr>
          <p:spPr>
            <a:xfrm>
              <a:off x="617517" y="2428425"/>
              <a:ext cx="123825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Header row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2321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75EED0-97A1-4E4C-BCC3-DFDDB13EF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D69CB6-4647-354A-8781-97C67BB13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Create Table Dialog Box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272F2D-7CE2-0447-999F-1D8006AE6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058" y="2396460"/>
            <a:ext cx="3891883" cy="2065080"/>
          </a:xfrm>
          <a:prstGeom prst="rect">
            <a:avLst/>
          </a:prstGeom>
          <a:ln>
            <a:solidFill>
              <a:srgbClr val="787878"/>
            </a:solidFill>
          </a:ln>
        </p:spPr>
      </p:pic>
    </p:spTree>
    <p:extLst>
      <p:ext uri="{BB962C8B-B14F-4D97-AF65-F5344CB8AC3E}">
        <p14:creationId xmlns:p14="http://schemas.microsoft.com/office/powerpoint/2010/main" val="3397387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75EED0-97A1-4E4C-BCC3-DFDDB13EF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D69CB6-4647-354A-8781-97C67BB13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Table Design Contextual Tab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E87478-4699-354D-88FB-355D95AC9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985731"/>
            <a:ext cx="8686800" cy="88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68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FC8A53-426E-B34A-A248-C57B082D2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D3AAE-6BC5-8B43-B6CB-BAE922F37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and Modifying Tables</a:t>
            </a:r>
          </a:p>
        </p:txBody>
      </p:sp>
    </p:spTree>
    <p:extLst>
      <p:ext uri="{BB962C8B-B14F-4D97-AF65-F5344CB8AC3E}">
        <p14:creationId xmlns:p14="http://schemas.microsoft.com/office/powerpoint/2010/main" val="1548918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7FFA9-D92F-874C-A712-AC8063532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 and Filter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70CDD-1CF5-4845-BE4A-EC4ABF0810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56CBC-A934-5C4C-984F-844C7AB17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33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CD2E01-7278-8946-9D49-1906CBBF8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4E4036-D805-3D4D-8C3C-4F8022C8D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6D1142-C105-FF4C-9006-2FDDD1B112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>
                <a:solidFill>
                  <a:srgbClr val="01A1DD"/>
                </a:solidFill>
              </a:rPr>
              <a:t>Sorting</a:t>
            </a:r>
            <a:r>
              <a:rPr lang="en-US" dirty="0">
                <a:solidFill>
                  <a:srgbClr val="01A1DD"/>
                </a:solidFill>
              </a:rPr>
              <a:t>: The process of reordering worksheet data based on some defined criteria, such as alphabetically or from highest value to lowest value.</a:t>
            </a:r>
          </a:p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3B55BE-B522-B848-8510-5D60C0BA3910}"/>
              </a:ext>
            </a:extLst>
          </p:cNvPr>
          <p:cNvGrpSpPr/>
          <p:nvPr/>
        </p:nvGrpSpPr>
        <p:grpSpPr>
          <a:xfrm>
            <a:off x="331986" y="2558846"/>
            <a:ext cx="8448454" cy="3358563"/>
            <a:chOff x="60252" y="1659661"/>
            <a:chExt cx="9023497" cy="3587163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C1960B5F-9EEA-A544-A12A-A1717D466048}"/>
                </a:ext>
              </a:extLst>
            </p:cNvPr>
            <p:cNvSpPr/>
            <p:nvPr/>
          </p:nvSpPr>
          <p:spPr>
            <a:xfrm>
              <a:off x="1585228" y="1660087"/>
              <a:ext cx="1476375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Unsorted data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4733EEE-4BDB-E24B-9A41-05454970F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52" y="2198560"/>
              <a:ext cx="4298052" cy="3033023"/>
            </a:xfrm>
            <a:prstGeom prst="rect">
              <a:avLst/>
            </a:prstGeom>
            <a:ln>
              <a:solidFill>
                <a:srgbClr val="787878"/>
              </a:solidFill>
            </a:ln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0F18ADA-24AC-C54A-A18C-56688E749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5697" y="2198560"/>
              <a:ext cx="4298052" cy="3048264"/>
            </a:xfrm>
            <a:prstGeom prst="rect">
              <a:avLst/>
            </a:prstGeom>
            <a:ln>
              <a:solidFill>
                <a:srgbClr val="787878"/>
              </a:solidFill>
            </a:ln>
          </p:spPr>
        </p:pic>
        <p:sp>
          <p:nvSpPr>
            <p:cNvPr id="10" name="Line 316">
              <a:extLst>
                <a:ext uri="{FF2B5EF4-FFF2-40B4-BE49-F238E27FC236}">
                  <a16:creationId xmlns:a16="http://schemas.microsoft.com/office/drawing/2014/main" id="{7A1AB90F-EE06-9F4B-AA9A-B87AB861E4E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517698" y="1585378"/>
              <a:ext cx="304799" cy="82459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B30323-801A-9745-92D5-B3CB1264C3E5}"/>
                </a:ext>
              </a:extLst>
            </p:cNvPr>
            <p:cNvSpPr/>
            <p:nvPr/>
          </p:nvSpPr>
          <p:spPr>
            <a:xfrm>
              <a:off x="5944283" y="1659661"/>
              <a:ext cx="1752600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Sorted by column 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0685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25A7D1-E49C-B64B-B1F4-48F3FA53D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EEBB7E-77D5-E14C-AFEB-4DEEF758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and Custom Sorts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CEA59E-ADA1-6E40-ACE1-6B84FC4F7CCC}"/>
              </a:ext>
            </a:extLst>
          </p:cNvPr>
          <p:cNvGrpSpPr/>
          <p:nvPr/>
        </p:nvGrpSpPr>
        <p:grpSpPr>
          <a:xfrm>
            <a:off x="1381863" y="1982832"/>
            <a:ext cx="6380273" cy="2892336"/>
            <a:chOff x="1383867" y="2122000"/>
            <a:chExt cx="6380273" cy="289233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255D44D-B1A5-4543-9F69-10A909EE5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3868" y="2598348"/>
              <a:ext cx="2005935" cy="2415988"/>
            </a:xfrm>
            <a:prstGeom prst="rect">
              <a:avLst/>
            </a:prstGeom>
            <a:ln>
              <a:solidFill>
                <a:srgbClr val="878787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A24003-1558-D447-A0AF-ED2C5209B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3337" y="2608244"/>
              <a:ext cx="1472219" cy="2406092"/>
            </a:xfrm>
            <a:prstGeom prst="rect">
              <a:avLst/>
            </a:prstGeom>
            <a:ln>
              <a:solidFill>
                <a:srgbClr val="878787"/>
              </a:solidFill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BA3A1CB-3404-7745-BD1A-09A277230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68" y="2598348"/>
              <a:ext cx="1867472" cy="2369832"/>
            </a:xfrm>
            <a:prstGeom prst="rect">
              <a:avLst/>
            </a:prstGeom>
            <a:ln>
              <a:solidFill>
                <a:srgbClr val="878787"/>
              </a:solidFill>
            </a:ln>
          </p:spPr>
        </p:pic>
        <p:sp>
          <p:nvSpPr>
            <p:cNvPr id="9" name="Rounded Rectangle 3">
              <a:extLst>
                <a:ext uri="{FF2B5EF4-FFF2-40B4-BE49-F238E27FC236}">
                  <a16:creationId xmlns:a16="http://schemas.microsoft.com/office/drawing/2014/main" id="{1C813BC0-BC49-3B47-958B-E37361FCD053}"/>
                </a:ext>
              </a:extLst>
            </p:cNvPr>
            <p:cNvSpPr/>
            <p:nvPr/>
          </p:nvSpPr>
          <p:spPr>
            <a:xfrm>
              <a:off x="3843336" y="2122000"/>
              <a:ext cx="1472218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Quick sort text</a:t>
              </a:r>
            </a:p>
          </p:txBody>
        </p:sp>
        <p:sp>
          <p:nvSpPr>
            <p:cNvPr id="10" name="Rounded Rectangle 3">
              <a:extLst>
                <a:ext uri="{FF2B5EF4-FFF2-40B4-BE49-F238E27FC236}">
                  <a16:creationId xmlns:a16="http://schemas.microsoft.com/office/drawing/2014/main" id="{AC380070-A07A-5640-9EB8-BAC02AA3DAD1}"/>
                </a:ext>
              </a:extLst>
            </p:cNvPr>
            <p:cNvSpPr/>
            <p:nvPr/>
          </p:nvSpPr>
          <p:spPr>
            <a:xfrm>
              <a:off x="5862434" y="2124650"/>
              <a:ext cx="1901706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Quick sort dates</a:t>
              </a:r>
            </a:p>
          </p:txBody>
        </p:sp>
        <p:sp>
          <p:nvSpPr>
            <p:cNvPr id="11" name="Rounded Rectangle 3">
              <a:extLst>
                <a:ext uri="{FF2B5EF4-FFF2-40B4-BE49-F238E27FC236}">
                  <a16:creationId xmlns:a16="http://schemas.microsoft.com/office/drawing/2014/main" id="{3220E0C8-D05D-014D-8AEE-5296B19DA9E1}"/>
                </a:ext>
              </a:extLst>
            </p:cNvPr>
            <p:cNvSpPr/>
            <p:nvPr/>
          </p:nvSpPr>
          <p:spPr>
            <a:xfrm>
              <a:off x="1383868" y="2122000"/>
              <a:ext cx="2035607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Quick sort numeric values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2046177-B9F5-F444-9832-6BF99CBAAE51}"/>
                </a:ext>
              </a:extLst>
            </p:cNvPr>
            <p:cNvSpPr/>
            <p:nvPr/>
          </p:nvSpPr>
          <p:spPr>
            <a:xfrm>
              <a:off x="1383867" y="3344747"/>
              <a:ext cx="1811568" cy="606053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41C455-3396-744E-A53C-A332B266763D}"/>
                </a:ext>
              </a:extLst>
            </p:cNvPr>
            <p:cNvSpPr/>
            <p:nvPr/>
          </p:nvSpPr>
          <p:spPr>
            <a:xfrm>
              <a:off x="3843336" y="3380550"/>
              <a:ext cx="1257099" cy="57025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D7F4DED-7C29-3049-9A3D-4390DF3BED20}"/>
                </a:ext>
              </a:extLst>
            </p:cNvPr>
            <p:cNvSpPr/>
            <p:nvPr/>
          </p:nvSpPr>
          <p:spPr>
            <a:xfrm>
              <a:off x="5896668" y="3349720"/>
              <a:ext cx="1710632" cy="51494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4728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A3002A-93A2-4740-B375-27A5C5C25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41C290-8B30-E74D-B2CB-D0ACFB02C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Sort Dialog Box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C4AAF7F-79CC-E54D-8731-D31DFA995912}"/>
              </a:ext>
            </a:extLst>
          </p:cNvPr>
          <p:cNvGrpSpPr/>
          <p:nvPr/>
        </p:nvGrpSpPr>
        <p:grpSpPr>
          <a:xfrm>
            <a:off x="284437" y="1794041"/>
            <a:ext cx="8571382" cy="3269918"/>
            <a:chOff x="284437" y="1794041"/>
            <a:chExt cx="8571382" cy="326991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792BE8E-4081-AD46-83D8-20D1A37BE0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30035" y="1883612"/>
              <a:ext cx="7025784" cy="3180347"/>
            </a:xfrm>
            <a:prstGeom prst="rect">
              <a:avLst/>
            </a:prstGeom>
            <a:ln>
              <a:solidFill>
                <a:srgbClr val="787878"/>
              </a:solidFill>
            </a:ln>
          </p:spPr>
        </p:pic>
        <p:sp>
          <p:nvSpPr>
            <p:cNvPr id="7" name="Line 314">
              <a:extLst>
                <a:ext uri="{FF2B5EF4-FFF2-40B4-BE49-F238E27FC236}">
                  <a16:creationId xmlns:a16="http://schemas.microsoft.com/office/drawing/2014/main" id="{62B714AE-C3BF-424F-A288-A36E6301B5A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7380645" y="401500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Line 314">
              <a:extLst>
                <a:ext uri="{FF2B5EF4-FFF2-40B4-BE49-F238E27FC236}">
                  <a16:creationId xmlns:a16="http://schemas.microsoft.com/office/drawing/2014/main" id="{59B4B922-75B5-A54B-BE63-CFEBEF36C6A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5093689" y="402203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Line 314">
              <a:extLst>
                <a:ext uri="{FF2B5EF4-FFF2-40B4-BE49-F238E27FC236}">
                  <a16:creationId xmlns:a16="http://schemas.microsoft.com/office/drawing/2014/main" id="{18D56452-3672-2747-9147-1F47B6B9D50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860577" y="404190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5B504159-B8AB-404A-B393-A741CF046FEC}"/>
                </a:ext>
              </a:extLst>
            </p:cNvPr>
            <p:cNvSpPr/>
            <p:nvPr/>
          </p:nvSpPr>
          <p:spPr>
            <a:xfrm>
              <a:off x="284437" y="3023580"/>
              <a:ext cx="1457325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Defined sort levels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F32AFB60-848C-5143-A211-EB53C846ED94}"/>
                </a:ext>
              </a:extLst>
            </p:cNvPr>
            <p:cNvSpPr/>
            <p:nvPr/>
          </p:nvSpPr>
          <p:spPr>
            <a:xfrm>
              <a:off x="2371127" y="4041908"/>
              <a:ext cx="14859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Column/Row drop-down menus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926C7337-3B20-3743-8ACE-87FE8B2D2090}"/>
                </a:ext>
              </a:extLst>
            </p:cNvPr>
            <p:cNvSpPr/>
            <p:nvPr/>
          </p:nvSpPr>
          <p:spPr>
            <a:xfrm>
              <a:off x="4599976" y="4042677"/>
              <a:ext cx="14859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Sort On drop-down menus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6C20DD56-9B7C-0A41-B147-A644FF56509A}"/>
                </a:ext>
              </a:extLst>
            </p:cNvPr>
            <p:cNvSpPr/>
            <p:nvPr/>
          </p:nvSpPr>
          <p:spPr>
            <a:xfrm>
              <a:off x="6972657" y="4045420"/>
              <a:ext cx="131445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Order drop-down menus</a:t>
              </a:r>
            </a:p>
          </p:txBody>
        </p:sp>
        <p:sp>
          <p:nvSpPr>
            <p:cNvPr id="14" name="AutoShape 303">
              <a:extLst>
                <a:ext uri="{FF2B5EF4-FFF2-40B4-BE49-F238E27FC236}">
                  <a16:creationId xmlns:a16="http://schemas.microsoft.com/office/drawing/2014/main" id="{61681AD2-D06D-024D-9037-EDFB70CDAA8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41762" y="2703540"/>
              <a:ext cx="174625" cy="10058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AutoShape 303">
              <a:extLst>
                <a:ext uri="{FF2B5EF4-FFF2-40B4-BE49-F238E27FC236}">
                  <a16:creationId xmlns:a16="http://schemas.microsoft.com/office/drawing/2014/main" id="{EC303AA1-B04E-3A49-8D55-2BD133F5EDA0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5576409" y="1835634"/>
              <a:ext cx="174625" cy="64008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6BCB15FA-4D28-314A-929C-869DA3A93C54}"/>
                </a:ext>
              </a:extLst>
            </p:cNvPr>
            <p:cNvSpPr/>
            <p:nvPr/>
          </p:nvSpPr>
          <p:spPr>
            <a:xfrm>
              <a:off x="4164067" y="1794041"/>
              <a:ext cx="2999307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Move Up and Move Down buttons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5533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8ABC14-B78D-9C41-86C5-E741FF031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4053AA-FAA4-4D47-9B4C-5D8F54B87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A049F6-3684-40DC-B288-C2EE62CD4D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>
                <a:solidFill>
                  <a:srgbClr val="01A1DD"/>
                </a:solidFill>
              </a:rPr>
              <a:t>Filtering</a:t>
            </a:r>
            <a:r>
              <a:rPr lang="en-US" dirty="0">
                <a:solidFill>
                  <a:srgbClr val="01A1DD"/>
                </a:solidFill>
              </a:rPr>
              <a:t>: The process of removing from view any data entries that do not match some specified criteria.</a:t>
            </a:r>
          </a:p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B0139A-4E1C-2342-800D-5775C3976F73}"/>
              </a:ext>
            </a:extLst>
          </p:cNvPr>
          <p:cNvGrpSpPr/>
          <p:nvPr/>
        </p:nvGrpSpPr>
        <p:grpSpPr>
          <a:xfrm>
            <a:off x="188070" y="2362200"/>
            <a:ext cx="8766114" cy="3461010"/>
            <a:chOff x="84823" y="2323170"/>
            <a:chExt cx="8959115" cy="3537210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588858E5-7064-B24C-B36C-A4F4101A451A}"/>
                </a:ext>
              </a:extLst>
            </p:cNvPr>
            <p:cNvSpPr/>
            <p:nvPr/>
          </p:nvSpPr>
          <p:spPr>
            <a:xfrm>
              <a:off x="1447800" y="2324078"/>
              <a:ext cx="1457325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Unfiltered data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7A3F9848-296E-8F47-98A4-97B52085BABD}"/>
                </a:ext>
              </a:extLst>
            </p:cNvPr>
            <p:cNvSpPr/>
            <p:nvPr/>
          </p:nvSpPr>
          <p:spPr>
            <a:xfrm>
              <a:off x="5478166" y="2323170"/>
              <a:ext cx="2804543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Filtered data with suppressed rows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4CBA176-FF1D-B143-84BC-DBFAA94B3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23" y="2789254"/>
              <a:ext cx="4214225" cy="3071126"/>
            </a:xfrm>
            <a:prstGeom prst="rect">
              <a:avLst/>
            </a:prstGeom>
            <a:ln>
              <a:solidFill>
                <a:srgbClr val="787878"/>
              </a:solidFill>
            </a:ln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3138529-D387-E042-8333-07D2D45D8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4954" y="2789254"/>
              <a:ext cx="4198984" cy="1356478"/>
            </a:xfrm>
            <a:prstGeom prst="rect">
              <a:avLst/>
            </a:prstGeom>
            <a:ln>
              <a:solidFill>
                <a:srgbClr val="787878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03400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Data Science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892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1698FF-120B-5C48-BF3C-818BEB86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A0D7002-1577-484E-AECB-20A41BF54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AutoFilters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698E1E0-5A40-824A-AD89-6EF7B7211F78}"/>
              </a:ext>
            </a:extLst>
          </p:cNvPr>
          <p:cNvGrpSpPr/>
          <p:nvPr/>
        </p:nvGrpSpPr>
        <p:grpSpPr>
          <a:xfrm>
            <a:off x="2231843" y="1371600"/>
            <a:ext cx="4103931" cy="4426080"/>
            <a:chOff x="2599111" y="1215960"/>
            <a:chExt cx="4103931" cy="44260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1BC4C6D-81AB-3D42-A9A4-089FA464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72911" y="1215960"/>
              <a:ext cx="2630131" cy="4426080"/>
            </a:xfrm>
            <a:prstGeom prst="rect">
              <a:avLst/>
            </a:prstGeom>
            <a:ln>
              <a:solidFill>
                <a:srgbClr val="878787"/>
              </a:solidFill>
            </a:ln>
          </p:spPr>
        </p:pic>
        <p:sp>
          <p:nvSpPr>
            <p:cNvPr id="7" name="AutoShape 303">
              <a:extLst>
                <a:ext uri="{FF2B5EF4-FFF2-40B4-BE49-F238E27FC236}">
                  <a16:creationId xmlns:a16="http://schemas.microsoft.com/office/drawing/2014/main" id="{BF1A6A70-CBB2-D940-A6AE-854DE826BF7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61928" y="2475366"/>
              <a:ext cx="174625" cy="26517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3">
              <a:extLst>
                <a:ext uri="{FF2B5EF4-FFF2-40B4-BE49-F238E27FC236}">
                  <a16:creationId xmlns:a16="http://schemas.microsoft.com/office/drawing/2014/main" id="{5CCF540B-9379-B140-94C8-FD413B88D293}"/>
                </a:ext>
              </a:extLst>
            </p:cNvPr>
            <p:cNvSpPr/>
            <p:nvPr/>
          </p:nvSpPr>
          <p:spPr>
            <a:xfrm>
              <a:off x="2599111" y="3618366"/>
              <a:ext cx="1457325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AutoFilter options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086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05AE2B-4297-6346-BC0A-97B5A6CB3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9BD302-9381-3440-A155-EBCEBE49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Filtering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A4B5CD-AEB9-4445-A772-7BCC11E9BF6D}"/>
              </a:ext>
            </a:extLst>
          </p:cNvPr>
          <p:cNvGrpSpPr/>
          <p:nvPr/>
        </p:nvGrpSpPr>
        <p:grpSpPr>
          <a:xfrm>
            <a:off x="495411" y="1628537"/>
            <a:ext cx="8153179" cy="3600926"/>
            <a:chOff x="741844" y="2182654"/>
            <a:chExt cx="8153179" cy="360092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4D8311F6-7A2B-854B-8F12-317CA2856306}"/>
                </a:ext>
              </a:extLst>
            </p:cNvPr>
            <p:cNvSpPr/>
            <p:nvPr/>
          </p:nvSpPr>
          <p:spPr>
            <a:xfrm>
              <a:off x="863046" y="3074670"/>
              <a:ext cx="1181100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Criteria range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21C620ED-2CF8-DC4D-AD75-2F19DF864EC3}"/>
                </a:ext>
              </a:extLst>
            </p:cNvPr>
            <p:cNvSpPr/>
            <p:nvPr/>
          </p:nvSpPr>
          <p:spPr>
            <a:xfrm>
              <a:off x="741844" y="4579620"/>
              <a:ext cx="1295400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Filtered dataset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F188931-7D53-1E4F-8D75-8C9F9193F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9325" y="2678297"/>
              <a:ext cx="6675698" cy="3063505"/>
            </a:xfrm>
            <a:prstGeom prst="rect">
              <a:avLst/>
            </a:prstGeom>
          </p:spPr>
        </p:pic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20CCC5F5-40B7-A148-AD2B-B50784CBC29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47875" y="2952750"/>
              <a:ext cx="174625" cy="5486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8894C861-456F-4844-A2C3-A10BBCDC437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37244" y="3680460"/>
              <a:ext cx="174625" cy="21031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316">
              <a:extLst>
                <a:ext uri="{FF2B5EF4-FFF2-40B4-BE49-F238E27FC236}">
                  <a16:creationId xmlns:a16="http://schemas.microsoft.com/office/drawing/2014/main" id="{AF2E258C-E341-7643-9F4E-07944091950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213128" y="1824042"/>
              <a:ext cx="668619" cy="21478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Line 316">
              <a:extLst>
                <a:ext uri="{FF2B5EF4-FFF2-40B4-BE49-F238E27FC236}">
                  <a16:creationId xmlns:a16="http://schemas.microsoft.com/office/drawing/2014/main" id="{65FD30B6-38AF-FA4C-A534-C4E2E9A5879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7116292" y="2076180"/>
              <a:ext cx="621929" cy="159687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13A40C74-325C-6D4A-A940-D3C2EF16E29A}"/>
                </a:ext>
              </a:extLst>
            </p:cNvPr>
            <p:cNvSpPr/>
            <p:nvPr/>
          </p:nvSpPr>
          <p:spPr>
            <a:xfrm>
              <a:off x="5887934" y="2182654"/>
              <a:ext cx="1466850" cy="3810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Filter operators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9281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A12BB0-B363-EA4A-BFBC-EC64BB3C8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E95974-D428-7941-8DD6-45F622BC7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Criteria Range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3D54CB-C329-0348-B193-3481ACD7E9F8}"/>
              </a:ext>
            </a:extLst>
          </p:cNvPr>
          <p:cNvGrpSpPr/>
          <p:nvPr/>
        </p:nvGrpSpPr>
        <p:grpSpPr>
          <a:xfrm>
            <a:off x="388189" y="2388660"/>
            <a:ext cx="8367623" cy="2080681"/>
            <a:chOff x="651353" y="2292511"/>
            <a:chExt cx="8367623" cy="2080681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8D94B6B-3347-FE46-98DE-5BEA3E9FD9F6}"/>
                </a:ext>
              </a:extLst>
            </p:cNvPr>
            <p:cNvSpPr/>
            <p:nvPr/>
          </p:nvSpPr>
          <p:spPr>
            <a:xfrm>
              <a:off x="3482261" y="2292511"/>
              <a:ext cx="1181100" cy="3810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Duplicate header row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09E963B-F9B3-2C4F-A013-78BC34798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353" y="2853640"/>
              <a:ext cx="6645216" cy="1150720"/>
            </a:xfrm>
            <a:prstGeom prst="rect">
              <a:avLst/>
            </a:prstGeom>
          </p:spPr>
        </p:pic>
        <p:sp>
          <p:nvSpPr>
            <p:cNvPr id="8" name="Line 314">
              <a:extLst>
                <a:ext uri="{FF2B5EF4-FFF2-40B4-BE49-F238E27FC236}">
                  <a16:creationId xmlns:a16="http://schemas.microsoft.com/office/drawing/2014/main" id="{CC982D21-4BCB-A74D-B2CE-4A321C4117E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945415" y="397007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7AA86641-3124-9F46-B064-30148D27F75D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3993259" y="-449670"/>
              <a:ext cx="159104" cy="644751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523223F4-743C-F042-A58D-2B6C8F773F95}"/>
                </a:ext>
              </a:extLst>
            </p:cNvPr>
            <p:cNvSpPr/>
            <p:nvPr/>
          </p:nvSpPr>
          <p:spPr>
            <a:xfrm>
              <a:off x="3608804" y="4068392"/>
              <a:ext cx="1181100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Blank row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F0FB991-C691-234C-9B42-A47D0E3A6F6F}"/>
                </a:ext>
              </a:extLst>
            </p:cNvPr>
            <p:cNvSpPr/>
            <p:nvPr/>
          </p:nvSpPr>
          <p:spPr>
            <a:xfrm>
              <a:off x="2670651" y="3269894"/>
              <a:ext cx="4625914" cy="15910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ounded Rectangle 5">
              <a:extLst>
                <a:ext uri="{FF2B5EF4-FFF2-40B4-BE49-F238E27FC236}">
                  <a16:creationId xmlns:a16="http://schemas.microsoft.com/office/drawing/2014/main" id="{ADB32239-7114-C149-94C1-80D98AEA207F}"/>
                </a:ext>
              </a:extLst>
            </p:cNvPr>
            <p:cNvSpPr/>
            <p:nvPr/>
          </p:nvSpPr>
          <p:spPr>
            <a:xfrm>
              <a:off x="1070452" y="3269894"/>
              <a:ext cx="11811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Criteria using AND operator</a:t>
              </a:r>
            </a:p>
          </p:txBody>
        </p:sp>
        <p:sp>
          <p:nvSpPr>
            <p:cNvPr id="13" name="Line 314">
              <a:extLst>
                <a:ext uri="{FF2B5EF4-FFF2-40B4-BE49-F238E27FC236}">
                  <a16:creationId xmlns:a16="http://schemas.microsoft.com/office/drawing/2014/main" id="{824A1AA7-A91A-7C42-BF33-29926D926F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72176" y="334921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4">
              <a:extLst>
                <a:ext uri="{FF2B5EF4-FFF2-40B4-BE49-F238E27FC236}">
                  <a16:creationId xmlns:a16="http://schemas.microsoft.com/office/drawing/2014/main" id="{ECD293B3-4DD0-7D4B-A4E0-783D6DD384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349981" y="3360993"/>
              <a:ext cx="548288" cy="9603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14">
              <a:extLst>
                <a:ext uri="{FF2B5EF4-FFF2-40B4-BE49-F238E27FC236}">
                  <a16:creationId xmlns:a16="http://schemas.microsoft.com/office/drawing/2014/main" id="{A76D9B12-BD04-DC40-8976-532144F872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346376" y="3457024"/>
              <a:ext cx="548287" cy="9684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ounded Rectangle 5">
              <a:extLst>
                <a:ext uri="{FF2B5EF4-FFF2-40B4-BE49-F238E27FC236}">
                  <a16:creationId xmlns:a16="http://schemas.microsoft.com/office/drawing/2014/main" id="{E4968950-87CA-154D-BE14-769A7EAB7FEC}"/>
                </a:ext>
              </a:extLst>
            </p:cNvPr>
            <p:cNvSpPr/>
            <p:nvPr/>
          </p:nvSpPr>
          <p:spPr>
            <a:xfrm>
              <a:off x="7837876" y="3248520"/>
              <a:ext cx="11811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Criteria using OR operator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560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AFEB87-9272-CA46-8C2B-F20486949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01653C-8133-E041-801A-A551D269F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Operators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AF0C09F-9279-EE4B-A46A-AFCFF58D1E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082930"/>
              </p:ext>
            </p:extLst>
          </p:nvPr>
        </p:nvGraphicFramePr>
        <p:xfrm>
          <a:off x="952500" y="1295400"/>
          <a:ext cx="7239000" cy="39291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3723322406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4024237530"/>
                    </a:ext>
                  </a:extLst>
                </a:gridCol>
              </a:tblGrid>
              <a:tr h="382385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Filter Operator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What it Does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315886"/>
                  </a:ext>
                </a:extLst>
              </a:tr>
              <a:tr h="318655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=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Filters data based on an exact content match.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054844"/>
                  </a:ext>
                </a:extLst>
              </a:tr>
              <a:tr h="43337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&lt;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Filters for numerical or date and time values that are less than the defined criteria.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9043863"/>
                  </a:ext>
                </a:extLst>
              </a:tr>
              <a:tr h="43337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&gt;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Filters for numerical or date and time values that are greater than the defined criteria.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649237"/>
                  </a:ext>
                </a:extLst>
              </a:tr>
              <a:tr h="43337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&lt;=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Filters for numerical or date and time values that are less than or equal to the defined criteria.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963815"/>
                  </a:ext>
                </a:extLst>
              </a:tr>
              <a:tr h="43337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&gt;=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Filters for numerical or date and time values that are greater than or equal to the defined criteria.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263971"/>
                  </a:ext>
                </a:extLst>
              </a:tr>
              <a:tr h="43337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&lt;&gt;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Filters for numerical, textual, or date and time values that are not equal to the defined criteria.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3262347"/>
                  </a:ext>
                </a:extLst>
              </a:tr>
              <a:tr h="318655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?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Serves as a wildcard for a single character in the same position.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186792"/>
                  </a:ext>
                </a:extLst>
              </a:tr>
              <a:tr h="318655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*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Serves as a wildcard for multiple characters in the same position.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832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186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A589C9-B5C5-014E-8542-4ADBF9D71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E52450-A07C-1946-A7DF-E9C4CA11B0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Sorting and Filtering Data</a:t>
            </a:r>
          </a:p>
        </p:txBody>
      </p:sp>
    </p:spTree>
    <p:extLst>
      <p:ext uri="{BB962C8B-B14F-4D97-AF65-F5344CB8AC3E}">
        <p14:creationId xmlns:p14="http://schemas.microsoft.com/office/powerpoint/2010/main" val="36551914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1F83A8-4C7A-4844-98C7-06FB28DC3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BC2E5-0B6A-BE43-896D-F6A5636438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Who might do data analysis and visualization in your organization?</a:t>
            </a:r>
          </a:p>
          <a:p>
            <a:r>
              <a:rPr lang="en-US" dirty="0"/>
              <a:t>How might you use sorting and filtering for data analysis?</a:t>
            </a:r>
          </a:p>
        </p:txBody>
      </p:sp>
    </p:spTree>
    <p:extLst>
      <p:ext uri="{BB962C8B-B14F-4D97-AF65-F5344CB8AC3E}">
        <p14:creationId xmlns:p14="http://schemas.microsoft.com/office/powerpoint/2010/main" val="1397256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8187CF-6B4E-4338-AD03-77B46BEAA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251591-356A-41AE-9030-8FD907B76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090897"/>
            <a:ext cx="8460150" cy="4386103"/>
          </a:xfrm>
        </p:spPr>
        <p:txBody>
          <a:bodyPr/>
          <a:lstStyle/>
          <a:p>
            <a:r>
              <a:rPr lang="en-US" dirty="0"/>
              <a:t>Analyzing large amounts of data (also called data mining).</a:t>
            </a:r>
          </a:p>
          <a:p>
            <a:r>
              <a:rPr lang="en-US" dirty="0"/>
              <a:t>Combining and correlating large amounts of data.</a:t>
            </a:r>
          </a:p>
          <a:p>
            <a:r>
              <a:rPr lang="en-US" dirty="0"/>
              <a:t>Evaluating performance of processes (operations, sales, business, etc.).</a:t>
            </a:r>
          </a:p>
          <a:p>
            <a:r>
              <a:rPr lang="en-US" dirty="0"/>
              <a:t>Performing benchmarking to compare business operations baselines or competitors.</a:t>
            </a:r>
          </a:p>
          <a:p>
            <a:r>
              <a:rPr lang="en-US" dirty="0"/>
              <a:t>Creating data models from separate data sources for analysis</a:t>
            </a:r>
          </a:p>
          <a:p>
            <a:r>
              <a:rPr lang="en-US" dirty="0"/>
              <a:t>Surfacing trends or insights about processes and business activities.</a:t>
            </a:r>
          </a:p>
          <a:p>
            <a:r>
              <a:rPr lang="en-US" dirty="0"/>
              <a:t>Creating reports and dashboards to showcase findings and for further data exploration or analysis.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57FA1B-B670-452B-8495-07047F9BD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E27959-2270-4F68-878C-CD80CB89B4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analysis: </a:t>
            </a:r>
            <a:r>
              <a:rPr lang="en-US" dirty="0"/>
              <a:t>To find patterns, evaluate cause and effect, and make estimations from data by applying a logic-based approach such as statistical analysis. </a:t>
            </a:r>
          </a:p>
        </p:txBody>
      </p:sp>
    </p:spTree>
    <p:extLst>
      <p:ext uri="{BB962C8B-B14F-4D97-AF65-F5344CB8AC3E}">
        <p14:creationId xmlns:p14="http://schemas.microsoft.com/office/powerpoint/2010/main" val="799073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5C643D-B8CF-40C0-BA05-7BA71CA9C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F6330D-374B-4D85-8AA2-42708694CA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014697"/>
            <a:ext cx="8460150" cy="4386103"/>
          </a:xfrm>
        </p:spPr>
        <p:txBody>
          <a:bodyPr/>
          <a:lstStyle/>
          <a:p>
            <a:r>
              <a:rPr lang="en-US" dirty="0"/>
              <a:t>Work with large data sets from structured and unstructured databases.</a:t>
            </a:r>
          </a:p>
          <a:p>
            <a:r>
              <a:rPr lang="en-US" dirty="0"/>
              <a:t>Use scientific methods and processes with data to illuminate insights to inform critical decisions.</a:t>
            </a:r>
          </a:p>
          <a:p>
            <a:r>
              <a:rPr lang="en-US" dirty="0"/>
              <a:t>Often use powerful computing hardware, deep search algorithms, and machine learning.</a:t>
            </a:r>
          </a:p>
          <a:p>
            <a:r>
              <a:rPr lang="en-US" dirty="0"/>
              <a:t>Goal is to explain events, experiences, and phenomena with data.</a:t>
            </a:r>
          </a:p>
          <a:p>
            <a:r>
              <a:rPr lang="en-US" dirty="0"/>
              <a:t>Tools commonly used by data scientists include:</a:t>
            </a:r>
          </a:p>
          <a:p>
            <a:pPr lvl="1"/>
            <a:r>
              <a:rPr lang="en-US" dirty="0"/>
              <a:t>Spreadsheets such as Excel or Google Sheets.</a:t>
            </a:r>
          </a:p>
          <a:p>
            <a:pPr lvl="1"/>
            <a:r>
              <a:rPr lang="en-US" dirty="0"/>
              <a:t>Tableau or Power BI that provide more data analysis and visualization capabilities than spreadsheets.</a:t>
            </a:r>
          </a:p>
          <a:p>
            <a:pPr lvl="1"/>
            <a:r>
              <a:rPr lang="en-US" dirty="0"/>
              <a:t>R Project for Statistical Computing (R) for advanced statistical analysis.</a:t>
            </a:r>
          </a:p>
          <a:p>
            <a:pPr lvl="1"/>
            <a:r>
              <a:rPr lang="en-US" dirty="0"/>
              <a:t>Python for taking a programmatic approach to advanced data analysis with large data sets. 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48DF0C-4EF2-406D-B279-56FC910EE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Science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341CAF-3D7B-46B0-8E71-580C611480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science: </a:t>
            </a:r>
            <a:r>
              <a:rPr lang="en-US" dirty="0"/>
              <a:t>A field where data scientists work with large structured and unstructured datasets using scientific methods and processes to discover insights to inform critical decisions.</a:t>
            </a:r>
          </a:p>
        </p:txBody>
      </p:sp>
    </p:spTree>
    <p:extLst>
      <p:ext uri="{BB962C8B-B14F-4D97-AF65-F5344CB8AC3E}">
        <p14:creationId xmlns:p14="http://schemas.microsoft.com/office/powerpoint/2010/main" val="3058742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56A7F1-41E9-D347-AF60-9B54A8145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DC3D46-40AF-AD4D-B9AE-6E8207181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31BB41-FFCB-3C43-8461-EF8A2D2141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>
                <a:solidFill>
                  <a:srgbClr val="009DDC"/>
                </a:solidFill>
                <a:ea typeface="Calibri"/>
                <a:cs typeface="Calibri"/>
                <a:sym typeface="Calibri"/>
              </a:rPr>
              <a:t>Data Visualization</a:t>
            </a:r>
            <a:r>
              <a:rPr lang="en-US" dirty="0">
                <a:solidFill>
                  <a:srgbClr val="009DDC"/>
                </a:solidFill>
                <a:ea typeface="Calibri"/>
                <a:cs typeface="Calibri"/>
                <a:sym typeface="Calibri"/>
              </a:rPr>
              <a:t>: Using visual elements to analyze, find patterns in, and report insights gleaned from data.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A339EFA9-B759-0542-93C1-109E1AD20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36" y="2209800"/>
            <a:ext cx="7710434" cy="390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58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47AB84-5FBD-7548-9CFF-EE05023DB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F1E2FF-2B8A-544F-A0B6-585FDE90B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Data Visualization Options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B9C51CE-5B68-3A4A-901C-EBA64985A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03" y="1347928"/>
            <a:ext cx="3074504" cy="1829809"/>
          </a:xfrm>
          <a:prstGeom prst="rect">
            <a:avLst/>
          </a:prstGeom>
        </p:spPr>
      </p:pic>
      <p:pic>
        <p:nvPicPr>
          <p:cNvPr id="12" name="Picture 11" descr="A screen shot of a social media post&#10;&#10;Description automatically generated">
            <a:extLst>
              <a:ext uri="{FF2B5EF4-FFF2-40B4-BE49-F238E27FC236}">
                <a16:creationId xmlns:a16="http://schemas.microsoft.com/office/drawing/2014/main" id="{0998D1A2-F0E1-314F-96F5-01A9B50E2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504" y="1457734"/>
            <a:ext cx="4510010" cy="1328530"/>
          </a:xfrm>
          <a:prstGeom prst="rect">
            <a:avLst/>
          </a:prstGeom>
        </p:spPr>
      </p:pic>
      <p:pic>
        <p:nvPicPr>
          <p:cNvPr id="16" name="Picture 15" descr="A close up of a map&#10;&#10;Description automatically generated">
            <a:extLst>
              <a:ext uri="{FF2B5EF4-FFF2-40B4-BE49-F238E27FC236}">
                <a16:creationId xmlns:a16="http://schemas.microsoft.com/office/drawing/2014/main" id="{16C1BB96-5C0D-8243-AC39-CC9AB6280D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186" y="3667012"/>
            <a:ext cx="3772875" cy="2238146"/>
          </a:xfrm>
          <a:prstGeom prst="rect">
            <a:avLst/>
          </a:prstGeom>
        </p:spPr>
      </p:pic>
      <p:pic>
        <p:nvPicPr>
          <p:cNvPr id="18" name="Picture 1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4502873-7487-314F-B560-5F934E9127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667012"/>
            <a:ext cx="4152807" cy="2103292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8803D5A3-B582-054A-B51A-68B76E43A12D}"/>
              </a:ext>
            </a:extLst>
          </p:cNvPr>
          <p:cNvSpPr/>
          <p:nvPr/>
        </p:nvSpPr>
        <p:spPr>
          <a:xfrm>
            <a:off x="1113242" y="1009085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Charts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BA5D5DEC-58F5-6640-9E05-6E49F228D744}"/>
              </a:ext>
            </a:extLst>
          </p:cNvPr>
          <p:cNvSpPr/>
          <p:nvPr/>
        </p:nvSpPr>
        <p:spPr>
          <a:xfrm>
            <a:off x="5610496" y="108769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PivotTables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6DC9A63F-F7EC-9540-8028-235449CEA5C0}"/>
              </a:ext>
            </a:extLst>
          </p:cNvPr>
          <p:cNvSpPr/>
          <p:nvPr/>
        </p:nvSpPr>
        <p:spPr>
          <a:xfrm>
            <a:off x="1265923" y="3306148"/>
            <a:ext cx="2057400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Geospatial Visualizations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5783020-F6CC-6D49-AE1C-898904CA4AF9}"/>
              </a:ext>
            </a:extLst>
          </p:cNvPr>
          <p:cNvSpPr/>
          <p:nvPr/>
        </p:nvSpPr>
        <p:spPr>
          <a:xfrm>
            <a:off x="5786390" y="3275922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Dashboards</a:t>
            </a:r>
          </a:p>
        </p:txBody>
      </p:sp>
    </p:spTree>
    <p:extLst>
      <p:ext uri="{BB962C8B-B14F-4D97-AF65-F5344CB8AC3E}">
        <p14:creationId xmlns:p14="http://schemas.microsoft.com/office/powerpoint/2010/main" val="2833078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24E42D-4150-9147-B794-01C89D3BF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3B96438-E8B7-FF4D-8AF0-FAEE68652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Data Analysis and Visualization Tasks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7D46A-A355-644D-9C0A-00EC51B20B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 to data sources that have data that needs to be analyzed.</a:t>
            </a:r>
          </a:p>
          <a:p>
            <a:r>
              <a:rPr lang="en-US" dirty="0"/>
              <a:t>Prepare data to be analyzed by cleaning up headers, columns, null values, and other data artifacts.</a:t>
            </a:r>
          </a:p>
          <a:p>
            <a:r>
              <a:rPr lang="en-US" dirty="0"/>
              <a:t>Explore data to find patterns, trends, and insights.</a:t>
            </a:r>
          </a:p>
          <a:p>
            <a:r>
              <a:rPr lang="en-US" dirty="0"/>
              <a:t>Perform deep data analysis to answer questions.</a:t>
            </a:r>
          </a:p>
          <a:p>
            <a:r>
              <a:rPr lang="en-US" dirty="0"/>
              <a:t>Create visualizations in the form of charts and dashboards for peers, managers, executives, clients, and the public.</a:t>
            </a:r>
          </a:p>
          <a:p>
            <a:r>
              <a:rPr lang="en-US" dirty="0"/>
              <a:t>Create workbooks and worksheets to share with team members to allow them to explore data sets.</a:t>
            </a:r>
          </a:p>
          <a:p>
            <a:r>
              <a:rPr lang="en-US" dirty="0"/>
              <a:t>Tell stories with data.</a:t>
            </a:r>
          </a:p>
        </p:txBody>
      </p:sp>
    </p:spTree>
    <p:extLst>
      <p:ext uri="{BB962C8B-B14F-4D97-AF65-F5344CB8AC3E}">
        <p14:creationId xmlns:p14="http://schemas.microsoft.com/office/powerpoint/2010/main" val="2691982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29A489-527A-3C4A-AE4C-571A09B53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BDC2B8-AB3C-A249-9668-DBC873A4C8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</a:t>
            </a:r>
          </a:p>
        </p:txBody>
      </p:sp>
    </p:spTree>
    <p:extLst>
      <p:ext uri="{BB962C8B-B14F-4D97-AF65-F5344CB8AC3E}">
        <p14:creationId xmlns:p14="http://schemas.microsoft.com/office/powerpoint/2010/main" val="480254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C1D9-9E08-A74D-A0B6-45328BB93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and Modify Tables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CB28EC-3DEB-CB4B-8B22-BD3EC129E3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0B0527-08F5-6B4A-976C-F68E9AD0F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698010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176</TotalTime>
  <Words>785</Words>
  <Application>Microsoft Office PowerPoint</Application>
  <PresentationFormat>On-screen Show (4:3)</PresentationFormat>
  <Paragraphs>138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LO Choice</vt:lpstr>
      <vt:lpstr>Data Analysis Fundamentals</vt:lpstr>
      <vt:lpstr>Introduction to Data Science</vt:lpstr>
      <vt:lpstr>Data Analysis</vt:lpstr>
      <vt:lpstr>Data Science</vt:lpstr>
      <vt:lpstr>Data Visualization</vt:lpstr>
      <vt:lpstr>Excel Data Visualization Options</vt:lpstr>
      <vt:lpstr>Common Data Analysis and Visualization Tasks</vt:lpstr>
      <vt:lpstr>PowerPoint Presentation</vt:lpstr>
      <vt:lpstr>Create and Modify Tables</vt:lpstr>
      <vt:lpstr>Tables</vt:lpstr>
      <vt:lpstr>Table Components</vt:lpstr>
      <vt:lpstr>The Create Table Dialog Box</vt:lpstr>
      <vt:lpstr>The Table Design Contextual Tab</vt:lpstr>
      <vt:lpstr>PowerPoint Presentation</vt:lpstr>
      <vt:lpstr>Sort and Filter Data</vt:lpstr>
      <vt:lpstr>Sort Data</vt:lpstr>
      <vt:lpstr>Quick and Custom Sorts</vt:lpstr>
      <vt:lpstr>The Sort Dialog Box</vt:lpstr>
      <vt:lpstr>Filter Data</vt:lpstr>
      <vt:lpstr>AutoFilters</vt:lpstr>
      <vt:lpstr>Advanced Filtering</vt:lpstr>
      <vt:lpstr>Criteria Range</vt:lpstr>
      <vt:lpstr>Filter Operators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Analysis Fundamentals</dc:title>
  <dc:creator>Bob Carver</dc:creator>
  <cp:lastModifiedBy>Tamara Hagen</cp:lastModifiedBy>
  <cp:revision>22</cp:revision>
  <dcterms:created xsi:type="dcterms:W3CDTF">2020-02-04T17:38:35Z</dcterms:created>
  <dcterms:modified xsi:type="dcterms:W3CDTF">2020-03-02T13:53:16Z</dcterms:modified>
</cp:coreProperties>
</file>