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9"/>
  </p:notesMasterIdLst>
  <p:handoutMasterIdLst>
    <p:handoutMasterId r:id="rId20"/>
  </p:handoutMasterIdLst>
  <p:sldIdLst>
    <p:sldId id="261" r:id="rId2"/>
    <p:sldId id="267" r:id="rId3"/>
    <p:sldId id="269" r:id="rId4"/>
    <p:sldId id="270" r:id="rId5"/>
    <p:sldId id="271" r:id="rId6"/>
    <p:sldId id="272" r:id="rId7"/>
    <p:sldId id="273" r:id="rId8"/>
    <p:sldId id="274" r:id="rId9"/>
    <p:sldId id="268" r:id="rId10"/>
    <p:sldId id="275" r:id="rId11"/>
    <p:sldId id="276" r:id="rId12"/>
    <p:sldId id="277" r:id="rId13"/>
    <p:sldId id="281" r:id="rId14"/>
    <p:sldId id="278" r:id="rId15"/>
    <p:sldId id="279" r:id="rId16"/>
    <p:sldId id="280" r:id="rId17"/>
    <p:sldId id="266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74" d="100"/>
          <a:sy n="74" d="100"/>
        </p:scale>
        <p:origin x="8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7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325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036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1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288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86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21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4023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048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19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007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760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041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468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224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31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890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Plan a Report</a:t>
            </a:r>
          </a:p>
          <a:p>
            <a:r>
              <a:rPr lang="en-US" dirty="0"/>
              <a:t>Create a Report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Presenting Insights with Reports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Template Location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752600"/>
            <a:ext cx="6552819" cy="348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96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Template Creation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2FD0F64-C9B2-4431-8E1A-3A058155C3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"/>
          <a:stretch/>
        </p:blipFill>
        <p:spPr>
          <a:xfrm>
            <a:off x="914400" y="1326981"/>
            <a:ext cx="7198517" cy="473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083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PDF Format Output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571" y="2090905"/>
            <a:ext cx="6142857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90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22CD4E-3868-473F-B3F9-C7E4556D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2D8E90-FA5D-4D79-9C75-59021AD9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AD6F14-C9AD-4F44-A6CD-247CF96D31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Macro</a:t>
            </a:r>
            <a:r>
              <a:rPr lang="en-US" dirty="0"/>
              <a:t>: A series of steps or instructions that users can execute by using a single command or action.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4B94FC-9A0F-4F85-B465-3DE3A8977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Creation of a macro:</a:t>
            </a:r>
          </a:p>
          <a:p>
            <a:pPr lvl="1"/>
            <a:r>
              <a:rPr lang="en-US" dirty="0"/>
              <a:t>Record.</a:t>
            </a:r>
          </a:p>
          <a:p>
            <a:pPr lvl="1"/>
            <a:r>
              <a:rPr lang="en-US" dirty="0"/>
              <a:t>Write using Microsoft Visual Basic for Application (VBA) code.</a:t>
            </a:r>
          </a:p>
          <a:p>
            <a:r>
              <a:rPr lang="en-US" dirty="0"/>
              <a:t>Used when you want Excel to perform a repetitive series of steps in multiple files.</a:t>
            </a:r>
          </a:p>
          <a:p>
            <a:r>
              <a:rPr lang="en-US" dirty="0"/>
              <a:t>Running a macro:</a:t>
            </a:r>
          </a:p>
          <a:p>
            <a:pPr lvl="1"/>
            <a:r>
              <a:rPr lang="en-US" dirty="0"/>
              <a:t>From a dialog box.</a:t>
            </a:r>
          </a:p>
          <a:p>
            <a:pPr lvl="1"/>
            <a:r>
              <a:rPr lang="en-US" dirty="0"/>
              <a:t>Assign a keyboard shortcut.</a:t>
            </a:r>
          </a:p>
          <a:p>
            <a:pPr lvl="1"/>
            <a:r>
              <a:rPr lang="en-US" dirty="0"/>
              <a:t>Use a control.</a:t>
            </a:r>
          </a:p>
          <a:p>
            <a:pPr lvl="1"/>
            <a:r>
              <a:rPr lang="en-US" dirty="0"/>
              <a:t>Start when a workbook is opened.</a:t>
            </a:r>
          </a:p>
          <a:p>
            <a:r>
              <a:rPr lang="en-US" dirty="0"/>
              <a:t>Need to save the workbook as macro-enabled.</a:t>
            </a:r>
          </a:p>
          <a:p>
            <a:pPr lvl="1"/>
            <a:r>
              <a:rPr lang="en-US" dirty="0"/>
              <a:t>*.xlsm</a:t>
            </a:r>
          </a:p>
          <a:p>
            <a:r>
              <a:rPr lang="en-US" dirty="0"/>
              <a:t>Potential security risk because it involves code; check organizational policies.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204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Creation Automation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52" y="2071857"/>
            <a:ext cx="3238095" cy="2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4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Macro-Enabled Workbooks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86" y="2014714"/>
            <a:ext cx="8771428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43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Report in Excel</a:t>
            </a:r>
          </a:p>
        </p:txBody>
      </p:sp>
    </p:spTree>
    <p:extLst>
      <p:ext uri="{BB962C8B-B14F-4D97-AF65-F5344CB8AC3E}">
        <p14:creationId xmlns:p14="http://schemas.microsoft.com/office/powerpoint/2010/main" val="1587045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 of reports will you create with Excel?</a:t>
            </a:r>
          </a:p>
          <a:p>
            <a:r>
              <a:rPr lang="en-US" dirty="0"/>
              <a:t>What types of information will you include with reports to give them context?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a Report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3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Reporting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09460"/>
            <a:ext cx="6009524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765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already know how to do the hard part:</a:t>
            </a:r>
          </a:p>
          <a:p>
            <a:pPr lvl="1"/>
            <a:r>
              <a:rPr lang="en-US" dirty="0"/>
              <a:t>You know how to determine questions that you wish to ask, and answers you wish to seek. </a:t>
            </a:r>
          </a:p>
          <a:p>
            <a:pPr lvl="1"/>
            <a:r>
              <a:rPr lang="en-US" dirty="0"/>
              <a:t>You know how to connect to data, prepare it for analysis, construct PivotTables, and filter or slice data for analysis. </a:t>
            </a:r>
          </a:p>
          <a:p>
            <a:r>
              <a:rPr lang="en-US" dirty="0"/>
              <a:t>You also know that you have to know your audience.</a:t>
            </a:r>
          </a:p>
          <a:p>
            <a:pPr lvl="1"/>
            <a:r>
              <a:rPr lang="en-US" dirty="0"/>
              <a:t>You know their level of knowledge and what they find relevant.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Leverage Data Analysis and Visualization Skills</a:t>
            </a:r>
          </a:p>
        </p:txBody>
      </p:sp>
    </p:spTree>
    <p:extLst>
      <p:ext uri="{BB962C8B-B14F-4D97-AF65-F5344CB8AC3E}">
        <p14:creationId xmlns:p14="http://schemas.microsoft.com/office/powerpoint/2010/main" val="2711549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Information for Reports (Slide 1 of 2)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120064"/>
              </p:ext>
            </p:extLst>
          </p:nvPr>
        </p:nvGraphicFramePr>
        <p:xfrm>
          <a:off x="457200" y="1371600"/>
          <a:ext cx="8305800" cy="342900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Consideration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Should you include branding and logos on the report?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Branding and logos are good to include for reports that might be released to customers, partners, and other external entities.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Should reports be timestamped?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If reports are time sensitive, they should include time and date stamps.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Are there any iteration-specific notes to add?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Iteration-specific activity notes might include the shift that ran the report, version of software tested, and so forth.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Will the report be easy to read?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Time and date stamp format should be consistent, data should be well organized and easy to both find and follow.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What charts or images should be included?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Decide which charts and other visuals to include to communicate the point the report is making.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Should you include a way to ask questions or provide feedback?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If the report may generate questions, provide a clearly labeled way to provide feedback.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404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Information for Reports (Slide 2 of 2)</a:t>
            </a:r>
          </a:p>
        </p:txBody>
      </p:sp>
      <p:graphicFrame>
        <p:nvGraphicFramePr>
          <p:cNvPr id="5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334687"/>
              </p:ext>
            </p:extLst>
          </p:nvPr>
        </p:nvGraphicFramePr>
        <p:xfrm>
          <a:off x="419100" y="1447800"/>
          <a:ext cx="8305800" cy="2529840"/>
        </p:xfrm>
        <a:graphic>
          <a:graphicData uri="http://schemas.openxmlformats.org/drawingml/2006/table">
            <a:tbl>
              <a:tblPr/>
              <a:tblGrid>
                <a:gridCol w="293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72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Consideration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How will the report be distributed?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Will the report be emailed to recipients, or saved to a central location such as a shared folder or SharePoint?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What format should the report be?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What format will be easiest for all recipients to access? Excel format, PDF format, or some other format?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Should the report be saved as a template?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If this report will be updated and reused for status updates on a regular basis, save it as a template.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Should report generation be automated?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Is the report something can be run automatically or by a macro. 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3806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creating reports in Excel, consider the following guidelines.</a:t>
            </a:r>
          </a:p>
          <a:p>
            <a:r>
              <a:rPr lang="en-US" dirty="0"/>
              <a:t>Remember that a report should answer questions that are relevant to your project or audience.</a:t>
            </a:r>
          </a:p>
          <a:p>
            <a:r>
              <a:rPr lang="en-US" dirty="0"/>
              <a:t>Use data from your analysis to make and reinforce the points the report is communicating.</a:t>
            </a:r>
          </a:p>
          <a:p>
            <a:r>
              <a:rPr lang="en-US" dirty="0"/>
              <a:t>Prepare and organize reports based on the knowledge level and interest of your audience.</a:t>
            </a:r>
          </a:p>
          <a:p>
            <a:r>
              <a:rPr lang="en-US" dirty="0"/>
              <a:t>For reports that will stand alone, include enough information to make the key points and insights in the report clear.</a:t>
            </a:r>
          </a:p>
          <a:p>
            <a:r>
              <a:rPr lang="en-US" dirty="0"/>
              <a:t>Determine how the report will be distributed.</a:t>
            </a:r>
          </a:p>
          <a:p>
            <a:r>
              <a:rPr lang="en-US" dirty="0"/>
              <a:t>Include branding and logos on reports for customers, partner, and entities external from your organization.</a:t>
            </a:r>
          </a:p>
          <a:p>
            <a:r>
              <a:rPr lang="en-US" dirty="0"/>
              <a:t>If you will reuse the report, save it as a template.</a:t>
            </a:r>
          </a:p>
          <a:p>
            <a:r>
              <a:rPr lang="en-US" dirty="0"/>
              <a:t>Automate reports that must be generated repeatedly.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Planning Reports in Excel</a:t>
            </a:r>
          </a:p>
        </p:txBody>
      </p:sp>
    </p:spTree>
    <p:extLst>
      <p:ext uri="{BB962C8B-B14F-4D97-AF65-F5344CB8AC3E}">
        <p14:creationId xmlns:p14="http://schemas.microsoft.com/office/powerpoint/2010/main" val="1122544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Planning a Report in Excel</a:t>
            </a:r>
          </a:p>
        </p:txBody>
      </p:sp>
    </p:spTree>
    <p:extLst>
      <p:ext uri="{BB962C8B-B14F-4D97-AF65-F5344CB8AC3E}">
        <p14:creationId xmlns:p14="http://schemas.microsoft.com/office/powerpoint/2010/main" val="1054361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CCE3-CF82-48A8-9E18-878EC2D95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Report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24D241-50F5-48A3-B119-15B029D74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C6C9B-D37E-4534-A726-BC9C1AE60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52112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150</TotalTime>
  <Words>718</Words>
  <Application>Microsoft Office PowerPoint</Application>
  <PresentationFormat>On-screen Show (4:3)</PresentationFormat>
  <Paragraphs>107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LO Choice</vt:lpstr>
      <vt:lpstr>Presenting Insights with Reports</vt:lpstr>
      <vt:lpstr>Plan a Report</vt:lpstr>
      <vt:lpstr>Excel Reporting</vt:lpstr>
      <vt:lpstr>Leverage Data Analysis and Visualization Skills</vt:lpstr>
      <vt:lpstr>Additional Information for Reports (Slide 1 of 2)</vt:lpstr>
      <vt:lpstr>Additional Information for Reports (Slide 2 of 2)</vt:lpstr>
      <vt:lpstr>Guidelines for Planning Reports in Excel</vt:lpstr>
      <vt:lpstr>PowerPoint Presentation</vt:lpstr>
      <vt:lpstr>Create a Report</vt:lpstr>
      <vt:lpstr>Default Template Location</vt:lpstr>
      <vt:lpstr>Report Template Creation</vt:lpstr>
      <vt:lpstr>PDF Format Output</vt:lpstr>
      <vt:lpstr>Macros</vt:lpstr>
      <vt:lpstr>Report Creation Automation</vt:lpstr>
      <vt:lpstr>Macro-Enabled Workbooks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Michelle Farney</cp:lastModifiedBy>
  <cp:revision>23</cp:revision>
  <dcterms:created xsi:type="dcterms:W3CDTF">2020-02-04T17:29:21Z</dcterms:created>
  <dcterms:modified xsi:type="dcterms:W3CDTF">2020-04-03T14:39:35Z</dcterms:modified>
</cp:coreProperties>
</file>