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6"/>
  </p:notesMasterIdLst>
  <p:handoutMasterIdLst>
    <p:handoutMasterId r:id="rId37"/>
  </p:handoutMasterIdLst>
  <p:sldIdLst>
    <p:sldId id="261" r:id="rId2"/>
    <p:sldId id="267" r:id="rId3"/>
    <p:sldId id="271" r:id="rId4"/>
    <p:sldId id="279" r:id="rId5"/>
    <p:sldId id="280" r:id="rId6"/>
    <p:sldId id="275" r:id="rId7"/>
    <p:sldId id="268" r:id="rId8"/>
    <p:sldId id="272" r:id="rId9"/>
    <p:sldId id="281" r:id="rId10"/>
    <p:sldId id="282" r:id="rId11"/>
    <p:sldId id="283" r:id="rId12"/>
    <p:sldId id="287" r:id="rId13"/>
    <p:sldId id="285" r:id="rId14"/>
    <p:sldId id="286" r:id="rId15"/>
    <p:sldId id="284" r:id="rId16"/>
    <p:sldId id="288" r:id="rId17"/>
    <p:sldId id="289" r:id="rId18"/>
    <p:sldId id="276" r:id="rId19"/>
    <p:sldId id="269" r:id="rId20"/>
    <p:sldId id="273" r:id="rId21"/>
    <p:sldId id="290" r:id="rId22"/>
    <p:sldId id="298" r:id="rId23"/>
    <p:sldId id="291" r:id="rId24"/>
    <p:sldId id="292" r:id="rId25"/>
    <p:sldId id="277" r:id="rId26"/>
    <p:sldId id="270" r:id="rId27"/>
    <p:sldId id="274" r:id="rId28"/>
    <p:sldId id="293" r:id="rId29"/>
    <p:sldId id="294" r:id="rId30"/>
    <p:sldId id="295" r:id="rId31"/>
    <p:sldId id="296" r:id="rId32"/>
    <p:sldId id="297" r:id="rId33"/>
    <p:sldId id="278" r:id="rId34"/>
    <p:sldId id="266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7" autoAdjust="0"/>
    <p:restoredTop sz="94646" autoAdjust="0"/>
  </p:normalViewPr>
  <p:slideViewPr>
    <p:cSldViewPr>
      <p:cViewPr>
        <p:scale>
          <a:sx n="130" d="100"/>
          <a:sy n="130" d="100"/>
        </p:scale>
        <p:origin x="960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7254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789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00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930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Power Pivot in Excel</a:t>
            </a:r>
          </a:p>
          <a:p>
            <a:r>
              <a:rPr lang="en-US" dirty="0"/>
              <a:t>Create Data Models with Power Pivot</a:t>
            </a:r>
          </a:p>
          <a:p>
            <a:r>
              <a:rPr lang="en-US" dirty="0"/>
              <a:t>Create Power Pivots</a:t>
            </a:r>
          </a:p>
          <a:p>
            <a:r>
              <a:rPr lang="en-US" dirty="0"/>
              <a:t>Perform Advanced Data Analysis and Visualization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and Analyzing Data with Power Pivot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Pivot Home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76" y="2871857"/>
            <a:ext cx="8019048" cy="1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53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View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31" y="1676400"/>
            <a:ext cx="8534400" cy="3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32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Models and Relationships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CE2082-DECD-45E0-93F9-8E7CC501FC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2900" y="3444240"/>
            <a:ext cx="8458200" cy="1295400"/>
          </a:xfrm>
        </p:spPr>
        <p:txBody>
          <a:bodyPr/>
          <a:lstStyle/>
          <a:p>
            <a:r>
              <a:rPr lang="en-US" b="1" dirty="0"/>
              <a:t>Relationships</a:t>
            </a:r>
            <a:r>
              <a:rPr lang="en-US" dirty="0"/>
              <a:t>: Digital structures that define how data in one table is related to data in another table.</a:t>
            </a:r>
          </a:p>
          <a:p>
            <a:r>
              <a:rPr lang="en-US" b="1" dirty="0"/>
              <a:t>Key field</a:t>
            </a:r>
            <a:r>
              <a:rPr lang="en-US" dirty="0"/>
              <a:t>: The field in a data table used to establish a relationship to another data table.</a:t>
            </a:r>
          </a:p>
        </p:txBody>
      </p:sp>
    </p:spTree>
    <p:extLst>
      <p:ext uri="{BB962C8B-B14F-4D97-AF65-F5344CB8AC3E}">
        <p14:creationId xmlns:p14="http://schemas.microsoft.com/office/powerpoint/2010/main" val="153043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data from one place relates to data in another.</a:t>
            </a:r>
          </a:p>
          <a:p>
            <a:r>
              <a:rPr lang="en-US" dirty="0"/>
              <a:t>Power Pivot currently only supports one-to-many relationships. </a:t>
            </a:r>
          </a:p>
          <a:p>
            <a:r>
              <a:rPr lang="en-US" dirty="0"/>
              <a:t>In a one-to-many relationship, for each unique row of data in the first table, there are many rows of data in the second table.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Cardinality</a:t>
            </a:r>
          </a:p>
        </p:txBody>
      </p:sp>
    </p:spTree>
    <p:extLst>
      <p:ext uri="{BB962C8B-B14F-4D97-AF65-F5344CB8AC3E}">
        <p14:creationId xmlns:p14="http://schemas.microsoft.com/office/powerpoint/2010/main" val="3099836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one-to-many relationships, like those you create in Power Pivot, you create a relationship from a table such as products to a table such as sales.</a:t>
            </a:r>
          </a:p>
          <a:p>
            <a:pPr lvl="1"/>
            <a:r>
              <a:rPr lang="en-US" dirty="0"/>
              <a:t>For each product, there are many sales; one-to-many. </a:t>
            </a:r>
          </a:p>
          <a:p>
            <a:r>
              <a:rPr lang="en-US" dirty="0"/>
              <a:t>The products table on the one side of the relationship is the primary table; the sales table on the many side of the relationship is the lookup table. </a:t>
            </a:r>
          </a:p>
          <a:p>
            <a:r>
              <a:rPr lang="en-US" dirty="0"/>
              <a:t>For each product, Power Pivot will look up the related sales data.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Lookups</a:t>
            </a:r>
          </a:p>
        </p:txBody>
      </p:sp>
    </p:spTree>
    <p:extLst>
      <p:ext uri="{BB962C8B-B14F-4D97-AF65-F5344CB8AC3E}">
        <p14:creationId xmlns:p14="http://schemas.microsoft.com/office/powerpoint/2010/main" val="224967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View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92158"/>
            <a:ext cx="8135226" cy="521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60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7" y="2286143"/>
            <a:ext cx="8161905" cy="2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50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Performance Indicators in Power Pivot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82008"/>
            <a:ext cx="6285714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17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Data Models with Power Pivot</a:t>
            </a:r>
          </a:p>
        </p:txBody>
      </p:sp>
    </p:spTree>
    <p:extLst>
      <p:ext uri="{BB962C8B-B14F-4D97-AF65-F5344CB8AC3E}">
        <p14:creationId xmlns:p14="http://schemas.microsoft.com/office/powerpoint/2010/main" val="2173768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Power Pivots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74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Power Pivot in Excel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Pivot Design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09" y="2862333"/>
            <a:ext cx="6352381" cy="1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43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Calculations in Analysis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39985B9-8FD9-4AEE-861C-DEAC95C04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57" y="2407489"/>
            <a:ext cx="8146486" cy="26215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FD1FB83-09C2-45D8-8EAE-661FA21F9648}"/>
              </a:ext>
            </a:extLst>
          </p:cNvPr>
          <p:cNvSpPr/>
          <p:nvPr/>
        </p:nvSpPr>
        <p:spPr>
          <a:xfrm>
            <a:off x="2857500" y="2499043"/>
            <a:ext cx="34290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ounded Rectangle 51">
            <a:extLst>
              <a:ext uri="{FF2B5EF4-FFF2-40B4-BE49-F238E27FC236}">
                <a16:creationId xmlns:a16="http://schemas.microsoft.com/office/drawing/2014/main" id="{34DA3F79-22CB-4F94-A181-B7154525C98A}"/>
              </a:ext>
            </a:extLst>
          </p:cNvPr>
          <p:cNvSpPr/>
          <p:nvPr/>
        </p:nvSpPr>
        <p:spPr>
          <a:xfrm>
            <a:off x="6921218" y="190100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Calculated column</a:t>
            </a:r>
          </a:p>
        </p:txBody>
      </p:sp>
      <p:sp>
        <p:nvSpPr>
          <p:cNvPr id="11" name="Line 316">
            <a:extLst>
              <a:ext uri="{FF2B5EF4-FFF2-40B4-BE49-F238E27FC236}">
                <a16:creationId xmlns:a16="http://schemas.microsoft.com/office/drawing/2014/main" id="{9A7E1CFE-FBC9-449B-84DA-1800A5756D6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005967" y="2468295"/>
            <a:ext cx="5187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id="{248C0356-EF57-4157-93E9-122CCCDDB980}"/>
              </a:ext>
            </a:extLst>
          </p:cNvPr>
          <p:cNvSpPr/>
          <p:nvPr/>
        </p:nvSpPr>
        <p:spPr>
          <a:xfrm>
            <a:off x="4572000" y="1852121"/>
            <a:ext cx="1724025" cy="39503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Columns referenced in the calculation</a:t>
            </a:r>
          </a:p>
        </p:txBody>
      </p:sp>
      <p:sp>
        <p:nvSpPr>
          <p:cNvPr id="13" name="Line 316">
            <a:extLst>
              <a:ext uri="{FF2B5EF4-FFF2-40B4-BE49-F238E27FC236}">
                <a16:creationId xmlns:a16="http://schemas.microsoft.com/office/drawing/2014/main" id="{071C2B6C-AD13-445A-AF13-B5242E598F23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6164230" y="2369423"/>
            <a:ext cx="511240" cy="2667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316">
            <a:extLst>
              <a:ext uri="{FF2B5EF4-FFF2-40B4-BE49-F238E27FC236}">
                <a16:creationId xmlns:a16="http://schemas.microsoft.com/office/drawing/2014/main" id="{119574FE-9402-44CF-A022-F5ACF36F8793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6508165" y="2035015"/>
            <a:ext cx="518704" cy="94298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42187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41EAD7-37D6-4ED6-BFDA-CEF1A961D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Calculation Area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B10802-7620-4C41-97D0-7481A415B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B81CDE-416A-4A1C-BBC3-5C4F5B2A4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8256314" cy="375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33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calculated column is a column whose data is populated based on a calculation using other data from the data set. </a:t>
            </a:r>
          </a:p>
          <a:p>
            <a:r>
              <a:rPr lang="en-US" dirty="0"/>
              <a:t>It can be helpful when you want to use the data you have from the data source to calculate new data.</a:t>
            </a:r>
          </a:p>
          <a:p>
            <a:r>
              <a:rPr lang="en-US" dirty="0"/>
              <a:t>You can create a calculated column by adding a new column and entering a formula in the formula bar for the column header. </a:t>
            </a:r>
          </a:p>
          <a:p>
            <a:r>
              <a:rPr lang="en-US" dirty="0"/>
              <a:t>You should rename the column to a more meaningful name.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Calculated Columns</a:t>
            </a:r>
          </a:p>
        </p:txBody>
      </p:sp>
    </p:spTree>
    <p:extLst>
      <p:ext uri="{BB962C8B-B14F-4D97-AF65-F5344CB8AC3E}">
        <p14:creationId xmlns:p14="http://schemas.microsoft.com/office/powerpoint/2010/main" val="51370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may wish to rename the columns in your data model:</a:t>
            </a:r>
          </a:p>
          <a:p>
            <a:pPr lvl="1"/>
            <a:r>
              <a:rPr lang="en-US" dirty="0"/>
              <a:t>To names that make more sense for the analysis you're performing.</a:t>
            </a:r>
          </a:p>
          <a:p>
            <a:pPr lvl="1"/>
            <a:r>
              <a:rPr lang="en-US" dirty="0"/>
              <a:t>To change the names of two columns whose names are similar.</a:t>
            </a:r>
          </a:p>
          <a:p>
            <a:pPr lvl="1"/>
            <a:r>
              <a:rPr lang="en-US" dirty="0"/>
              <a:t>To change the name of a calculated column.</a:t>
            </a:r>
          </a:p>
          <a:p>
            <a:r>
              <a:rPr lang="en-US" dirty="0"/>
              <a:t>To rename a column, click inside the column header, delete the existing name, and type a new one. </a:t>
            </a:r>
          </a:p>
          <a:p>
            <a:r>
              <a:rPr lang="en-US" dirty="0"/>
              <a:t>Excel for Office 365 has the Smart Rename feature, which tracks changes to column names and automatically updates any related tables.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 Renaming</a:t>
            </a:r>
          </a:p>
        </p:txBody>
      </p:sp>
    </p:spTree>
    <p:extLst>
      <p:ext uri="{BB962C8B-B14F-4D97-AF65-F5344CB8AC3E}">
        <p14:creationId xmlns:p14="http://schemas.microsoft.com/office/powerpoint/2010/main" val="3397379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Power Pivots</a:t>
            </a:r>
          </a:p>
        </p:txBody>
      </p:sp>
    </p:spTree>
    <p:extLst>
      <p:ext uri="{BB962C8B-B14F-4D97-AF65-F5344CB8AC3E}">
        <p14:creationId xmlns:p14="http://schemas.microsoft.com/office/powerpoint/2010/main" val="19266702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 Advanced Data Analysis and Visualization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Pivot Advanced Tab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714" y="2871857"/>
            <a:ext cx="5828571" cy="1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40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Perspectives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83694"/>
            <a:ext cx="6447619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02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Language used to create formulas for calculations in Power BI.</a:t>
            </a:r>
          </a:p>
          <a:p>
            <a:pPr lvl="1"/>
            <a:r>
              <a:rPr lang="en-US" dirty="0"/>
              <a:t>Also used in Microsoft Power BI and SQL Server Analysis Services Tabular.</a:t>
            </a:r>
          </a:p>
          <a:p>
            <a:r>
              <a:rPr lang="en-US" dirty="0"/>
              <a:t>Uses functions to perform calculations.</a:t>
            </a:r>
          </a:p>
          <a:p>
            <a:pPr lvl="1"/>
            <a:r>
              <a:rPr lang="en-US" dirty="0"/>
              <a:t>You must call the correct function to perform the calculation you need.</a:t>
            </a:r>
          </a:p>
          <a:p>
            <a:r>
              <a:rPr lang="en-US" dirty="0"/>
              <a:t>Designed to support data tables.</a:t>
            </a:r>
          </a:p>
          <a:p>
            <a:r>
              <a:rPr lang="en-US" dirty="0"/>
              <a:t>Works with only two data types:</a:t>
            </a:r>
          </a:p>
          <a:p>
            <a:pPr lvl="1"/>
            <a:r>
              <a:rPr lang="en-US" dirty="0"/>
              <a:t>Numeric: Integers, decimals, and currency.</a:t>
            </a:r>
          </a:p>
          <a:p>
            <a:pPr lvl="1"/>
            <a:r>
              <a:rPr lang="en-US" dirty="0"/>
              <a:t>Other: Strings and binary objects.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Expressions (DAX)</a:t>
            </a:r>
          </a:p>
        </p:txBody>
      </p:sp>
    </p:spTree>
    <p:extLst>
      <p:ext uri="{BB962C8B-B14F-4D97-AF65-F5344CB8AC3E}">
        <p14:creationId xmlns:p14="http://schemas.microsoft.com/office/powerpoint/2010/main" val="393362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Pivot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45077"/>
            <a:ext cx="7467600" cy="510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31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DAX Functions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0141723"/>
              </p:ext>
            </p:extLst>
          </p:nvPr>
        </p:nvGraphicFramePr>
        <p:xfrm>
          <a:off x="1022552" y="1905000"/>
          <a:ext cx="7239000" cy="2880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Function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Aggregation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Set granularity for computations: SUM, AVERAGE, etc.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Counting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 a count of rows in a table or column: COUNT, DISTINCTCOUNT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Logical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Designed to determine if an expression is true or false: IF, AND, OR, etc.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Information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Determines the type of data in fields: ISBLANK, ISNUMBER, ISTEXT, etc.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Text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Functions to search and manipulate text strings: SEARCH, REPLACE, UPPER, etc.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Date and 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Performs calculations on dates: NOW, DAY, DATEDIFF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DB2A71-75B3-4B85-BB70-0F87A0E7EE2C}"/>
              </a:ext>
            </a:extLst>
          </p:cNvPr>
          <p:cNvSpPr txBox="1"/>
          <p:nvPr/>
        </p:nvSpPr>
        <p:spPr>
          <a:xfrm>
            <a:off x="1701313" y="4915222"/>
            <a:ext cx="5164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Note: This is not a comprehensive list of functions.</a:t>
            </a:r>
          </a:p>
        </p:txBody>
      </p:sp>
    </p:spTree>
    <p:extLst>
      <p:ext uri="{BB962C8B-B14F-4D97-AF65-F5344CB8AC3E}">
        <p14:creationId xmlns:p14="http://schemas.microsoft.com/office/powerpoint/2010/main" val="17814638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DAX Syntax</a:t>
            </a:r>
          </a:p>
        </p:txBody>
      </p:sp>
      <p:sp>
        <p:nvSpPr>
          <p:cNvPr id="6" name="Rounded Rectangle 51">
            <a:extLst>
              <a:ext uri="{FF2B5EF4-FFF2-40B4-BE49-F238E27FC236}">
                <a16:creationId xmlns:a16="http://schemas.microsoft.com/office/drawing/2014/main" id="{3050970E-DEE3-4C73-8E64-0408159CCC0D}"/>
              </a:ext>
            </a:extLst>
          </p:cNvPr>
          <p:cNvSpPr/>
          <p:nvPr/>
        </p:nvSpPr>
        <p:spPr>
          <a:xfrm>
            <a:off x="4433888" y="3872685"/>
            <a:ext cx="1724025" cy="74507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Aggregation function, determine sale amount.</a:t>
            </a:r>
          </a:p>
        </p:txBody>
      </p:sp>
      <p:sp>
        <p:nvSpPr>
          <p:cNvPr id="7" name="Rounded Rectangle 51">
            <a:extLst>
              <a:ext uri="{FF2B5EF4-FFF2-40B4-BE49-F238E27FC236}">
                <a16:creationId xmlns:a16="http://schemas.microsoft.com/office/drawing/2014/main" id="{6DB912EB-260F-4A27-A623-1880DD6738F3}"/>
              </a:ext>
            </a:extLst>
          </p:cNvPr>
          <p:cNvSpPr/>
          <p:nvPr/>
        </p:nvSpPr>
        <p:spPr>
          <a:xfrm>
            <a:off x="5624411" y="233937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Operator</a:t>
            </a:r>
          </a:p>
        </p:txBody>
      </p:sp>
      <p:sp>
        <p:nvSpPr>
          <p:cNvPr id="8" name="Rounded Rectangle 51">
            <a:extLst>
              <a:ext uri="{FF2B5EF4-FFF2-40B4-BE49-F238E27FC236}">
                <a16:creationId xmlns:a16="http://schemas.microsoft.com/office/drawing/2014/main" id="{99839A0C-DCF3-49D2-B536-19513EB1FD72}"/>
              </a:ext>
            </a:extLst>
          </p:cNvPr>
          <p:cNvSpPr/>
          <p:nvPr/>
        </p:nvSpPr>
        <p:spPr>
          <a:xfrm>
            <a:off x="6609687" y="3900718"/>
            <a:ext cx="1724025" cy="717045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cs typeface="Calibri"/>
              </a:rPr>
              <a:t>Aggregation function, subtract shipping cost.</a:t>
            </a:r>
          </a:p>
        </p:txBody>
      </p:sp>
      <p:sp>
        <p:nvSpPr>
          <p:cNvPr id="9" name="Line 316">
            <a:extLst>
              <a:ext uri="{FF2B5EF4-FFF2-40B4-BE49-F238E27FC236}">
                <a16:creationId xmlns:a16="http://schemas.microsoft.com/office/drawing/2014/main" id="{A4024587-7543-4E82-B5A8-3AE6E2E3BCC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355974" y="289925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C0472A6E-CF29-4B32-90FC-07DFFC5AEE4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237187" y="289056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51">
            <a:extLst>
              <a:ext uri="{FF2B5EF4-FFF2-40B4-BE49-F238E27FC236}">
                <a16:creationId xmlns:a16="http://schemas.microsoft.com/office/drawing/2014/main" id="{AB971C03-6613-4764-939A-7D91A9B88207}"/>
              </a:ext>
            </a:extLst>
          </p:cNvPr>
          <p:cNvSpPr/>
          <p:nvPr/>
        </p:nvSpPr>
        <p:spPr>
          <a:xfrm>
            <a:off x="2743200" y="2209800"/>
            <a:ext cx="1724025" cy="56299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Column/Measure name</a:t>
            </a:r>
          </a:p>
        </p:txBody>
      </p:sp>
      <p:sp>
        <p:nvSpPr>
          <p:cNvPr id="12" name="AutoShape 303">
            <a:extLst>
              <a:ext uri="{FF2B5EF4-FFF2-40B4-BE49-F238E27FC236}">
                <a16:creationId xmlns:a16="http://schemas.microsoft.com/office/drawing/2014/main" id="{FC099C9B-ED65-42B9-815C-CE924C774ECC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5136015" y="2588350"/>
            <a:ext cx="319772" cy="2209797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AutoShape 303">
            <a:extLst>
              <a:ext uri="{FF2B5EF4-FFF2-40B4-BE49-F238E27FC236}">
                <a16:creationId xmlns:a16="http://schemas.microsoft.com/office/drawing/2014/main" id="{F55C5AAA-35C5-4550-8EFC-7309A9B2B3B3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7288591" y="2827564"/>
            <a:ext cx="366217" cy="17240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157185"/>
            <a:ext cx="7770283" cy="3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64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Checking</a:t>
            </a:r>
          </a:p>
        </p:txBody>
      </p:sp>
      <p:sp>
        <p:nvSpPr>
          <p:cNvPr id="7" name="Rounded Rectangle 51">
            <a:extLst>
              <a:ext uri="{FF2B5EF4-FFF2-40B4-BE49-F238E27FC236}">
                <a16:creationId xmlns:a16="http://schemas.microsoft.com/office/drawing/2014/main" id="{A51C6C6E-BD1A-4B58-97DD-1DEB8CCACA47}"/>
              </a:ext>
            </a:extLst>
          </p:cNvPr>
          <p:cNvSpPr/>
          <p:nvPr/>
        </p:nvSpPr>
        <p:spPr>
          <a:xfrm>
            <a:off x="5835814" y="267715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Location of error</a:t>
            </a: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6D0957B5-5211-4E2C-B2F3-6336BFD23266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6459787" y="1349663"/>
            <a:ext cx="393498" cy="365759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D61969-B624-4FFE-98C9-B33CDD9B760F}"/>
              </a:ext>
            </a:extLst>
          </p:cNvPr>
          <p:cNvSpPr/>
          <p:nvPr/>
        </p:nvSpPr>
        <p:spPr>
          <a:xfrm>
            <a:off x="781728" y="3527629"/>
            <a:ext cx="977223" cy="375717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52800"/>
            <a:ext cx="8234324" cy="42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444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Data Analysis and Visualization with DAX</a:t>
            </a:r>
          </a:p>
        </p:txBody>
      </p:sp>
    </p:spTree>
    <p:extLst>
      <p:ext uri="{BB962C8B-B14F-4D97-AF65-F5344CB8AC3E}">
        <p14:creationId xmlns:p14="http://schemas.microsoft.com/office/powerpoint/2010/main" val="2479947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might you create perspectives in your organization?</a:t>
            </a:r>
          </a:p>
          <a:p>
            <a:r>
              <a:rPr lang="en-US" dirty="0"/>
              <a:t>How might you use DAX in your analysis?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4" y="1302040"/>
            <a:ext cx="8612259" cy="49209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Power Pivot is designed to help every data analyst, but is particularly helpful with:</a:t>
            </a:r>
          </a:p>
          <a:p>
            <a:r>
              <a:rPr lang="en-US" dirty="0"/>
              <a:t>Large data sets that must be analyzed without slowing performance of Excel.</a:t>
            </a:r>
          </a:p>
          <a:p>
            <a:r>
              <a:rPr lang="en-US" dirty="0"/>
              <a:t>Data that can be imported from multiple sources into a single source workbook without having to use multiple source worksheets.</a:t>
            </a:r>
          </a:p>
          <a:p>
            <a:r>
              <a:rPr lang="en-US" dirty="0"/>
              <a:t>The need to create visualizations based on large datasets with PivotCharts or Power BI.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Pivot Use Cases</a:t>
            </a:r>
          </a:p>
        </p:txBody>
      </p:sp>
    </p:spTree>
    <p:extLst>
      <p:ext uri="{BB962C8B-B14F-4D97-AF65-F5344CB8AC3E}">
        <p14:creationId xmlns:p14="http://schemas.microsoft.com/office/powerpoint/2010/main" val="2926403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Pivot Activation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33" y="2214714"/>
            <a:ext cx="5733333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80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and Activating Power Pivot in Excel</a:t>
            </a:r>
          </a:p>
        </p:txBody>
      </p:sp>
    </p:spTree>
    <p:extLst>
      <p:ext uri="{BB962C8B-B14F-4D97-AF65-F5344CB8AC3E}">
        <p14:creationId xmlns:p14="http://schemas.microsoft.com/office/powerpoint/2010/main" val="230740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Data Models </a:t>
            </a:r>
            <a:br>
              <a:rPr lang="en-US" dirty="0"/>
            </a:br>
            <a:r>
              <a:rPr lang="en-US" dirty="0"/>
              <a:t>with Power Pivot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826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Power Pivot Contextual Tab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762" y="2829000"/>
            <a:ext cx="6590476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89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Filters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285" y="2438524"/>
            <a:ext cx="3571429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9966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496</TotalTime>
  <Words>820</Words>
  <Application>Microsoft Office PowerPoint</Application>
  <PresentationFormat>On-screen Show (4:3)</PresentationFormat>
  <Paragraphs>136</Paragraphs>
  <Slides>34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LO Choice</vt:lpstr>
      <vt:lpstr>Modeling and Analyzing Data with Power Pivot</vt:lpstr>
      <vt:lpstr>Install Power Pivot in Excel</vt:lpstr>
      <vt:lpstr>Power Pivot</vt:lpstr>
      <vt:lpstr>Power Pivot Use Cases</vt:lpstr>
      <vt:lpstr>Power Pivot Activation</vt:lpstr>
      <vt:lpstr>PowerPoint Presentation</vt:lpstr>
      <vt:lpstr>Create Data Models  with Power Pivot</vt:lpstr>
      <vt:lpstr>The Power Pivot Contextual Tab</vt:lpstr>
      <vt:lpstr>Import Filters</vt:lpstr>
      <vt:lpstr>The Power Pivot Home Tab</vt:lpstr>
      <vt:lpstr>Data View</vt:lpstr>
      <vt:lpstr>Data Models and Relationships</vt:lpstr>
      <vt:lpstr>Relationship Cardinality</vt:lpstr>
      <vt:lpstr>Lookups</vt:lpstr>
      <vt:lpstr>Diagram View</vt:lpstr>
      <vt:lpstr>Measures</vt:lpstr>
      <vt:lpstr>Key Performance Indicators in Power Pivot</vt:lpstr>
      <vt:lpstr>PowerPoint Presentation</vt:lpstr>
      <vt:lpstr>Create Power Pivots</vt:lpstr>
      <vt:lpstr>The Power Pivot Design Tab</vt:lpstr>
      <vt:lpstr>Calculations in Analysis</vt:lpstr>
      <vt:lpstr>The Calculation Area</vt:lpstr>
      <vt:lpstr>Calculated Columns</vt:lpstr>
      <vt:lpstr>Column Renaming</vt:lpstr>
      <vt:lpstr>PowerPoint Presentation</vt:lpstr>
      <vt:lpstr>Perform Advanced Data Analysis and Visualization</vt:lpstr>
      <vt:lpstr>The Power Pivot Advanced Tab</vt:lpstr>
      <vt:lpstr>Perspectives</vt:lpstr>
      <vt:lpstr>Data Analysis Expressions (DAX)</vt:lpstr>
      <vt:lpstr>DAX Functions</vt:lpstr>
      <vt:lpstr>DAX Syntax</vt:lpstr>
      <vt:lpstr>Error Checking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 Bauer</cp:lastModifiedBy>
  <cp:revision>42</cp:revision>
  <dcterms:created xsi:type="dcterms:W3CDTF">2020-02-04T23:39:09Z</dcterms:created>
  <dcterms:modified xsi:type="dcterms:W3CDTF">2020-02-24T19:22:52Z</dcterms:modified>
</cp:coreProperties>
</file>