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8" r:id="rId1"/>
  </p:sldMasterIdLst>
  <p:notesMasterIdLst>
    <p:notesMasterId r:id="rId16"/>
  </p:notesMasterIdLst>
  <p:sldIdLst>
    <p:sldId id="256" r:id="rId2"/>
    <p:sldId id="258" r:id="rId3"/>
    <p:sldId id="284" r:id="rId4"/>
    <p:sldId id="265" r:id="rId5"/>
    <p:sldId id="264" r:id="rId6"/>
    <p:sldId id="281" r:id="rId7"/>
    <p:sldId id="280" r:id="rId8"/>
    <p:sldId id="287" r:id="rId9"/>
    <p:sldId id="283" r:id="rId10"/>
    <p:sldId id="267" r:id="rId11"/>
    <p:sldId id="276" r:id="rId12"/>
    <p:sldId id="286" r:id="rId13"/>
    <p:sldId id="260" r:id="rId14"/>
    <p:sldId id="271" r:id="rId15"/>
  </p:sldIdLst>
  <p:sldSz cx="12192000" cy="6858000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D1434"/>
    <a:srgbClr val="CF71A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37" autoAdjust="0"/>
    <p:restoredTop sz="76866" autoAdjust="0"/>
  </p:normalViewPr>
  <p:slideViewPr>
    <p:cSldViewPr snapToGrid="0">
      <p:cViewPr varScale="1">
        <p:scale>
          <a:sx n="85" d="100"/>
          <a:sy n="85" d="100"/>
        </p:scale>
        <p:origin x="38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Annual Sales by Region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pattFill prst="dkHorz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Sheet1!$B$2:$B$4</c:f>
              <c:numCache>
                <c:formatCode>"$"#,##0</c:formatCode>
                <c:ptCount val="3"/>
                <c:pt idx="0">
                  <c:v>1850500</c:v>
                </c:pt>
                <c:pt idx="1">
                  <c:v>1050000</c:v>
                </c:pt>
                <c:pt idx="2">
                  <c:v>2875000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42-4148-B20B-52FCB380CF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F71A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Sheet1!$C$2:$C$4</c:f>
              <c:numCache>
                <c:formatCode>"$"#,##0</c:formatCode>
                <c:ptCount val="3"/>
                <c:pt idx="0">
                  <c:v>2175000</c:v>
                </c:pt>
                <c:pt idx="1">
                  <c:v>1650000</c:v>
                </c:pt>
                <c:pt idx="2">
                  <c:v>3100000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42-4148-B20B-52FCB380C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60127456"/>
        <c:axId val="460122360"/>
      </c:barChart>
      <c:catAx>
        <c:axId val="46012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2360"/>
        <c:crosses val="autoZero"/>
        <c:auto val="1"/>
        <c:lblAlgn val="ctr"/>
        <c:lblOffset val="100"/>
        <c:noMultiLvlLbl val="0"/>
      </c:catAx>
      <c:valAx>
        <c:axId val="460122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CC86C-AAB2-485D-A339-2B9C3290D0C2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45000"/>
            <a:ext cx="5607050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F29B8-886D-4A0C-A6B6-842439A9A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7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3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52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30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93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02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B4A10DC-8C21-4344-8604-656CA033070F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74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5BA67-D6B3-4603-934B-203420ED2A50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52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6303055-0E73-49B5-847C-546C1451592D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5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rgbClr val="4D143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FDBD0-54B4-4ABB-88D1-34553E00B511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4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5F5C3C0-8FEF-4DC0-8CA2-0D200728ECA3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61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983F-D226-46A7-81AC-A795C5F88853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85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675FE-6003-40C6-BDE3-D92C206D0487}" type="datetime1">
              <a:rPr lang="en-US" smtClean="0"/>
              <a:t>8/14/2018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811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F4B3-08E1-4535-A189-315F04307915}" type="datetime1">
              <a:rPr lang="en-US" smtClean="0"/>
              <a:t>8/14/2018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2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9A7D-3468-4A6E-B1FC-0553034DBDF7}" type="datetime1">
              <a:rPr lang="en-US" smtClean="0"/>
              <a:t>8/14/2018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7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C382329-4CBC-46CD-9F0B-1C034FFFE2DD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052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387F-867E-44EC-B16C-A1D6AD1338AF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8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21A8275-FB1E-41C4-BAC0-F643F5278BD2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2109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Creating Accessible PowerPoint Presentations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Sample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29050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 txBox="1">
            <a:spLocks/>
          </p:cNvSpPr>
          <p:nvPr/>
        </p:nvSpPr>
        <p:spPr>
          <a:xfrm>
            <a:off x="901150" y="4654964"/>
            <a:ext cx="10515600" cy="141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Also, an item hidden on the selection pane will still be read by the screen reader. You can use this to add titles to slides where you want a full screen image displayed.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Reading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17688"/>
            <a:ext cx="10515600" cy="10763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reading order tells the screen reader which item on the screen comes first, second, and so on. </a:t>
            </a:r>
          </a:p>
        </p:txBody>
      </p:sp>
      <p:sp>
        <p:nvSpPr>
          <p:cNvPr id="5" name="Rectangle 4"/>
          <p:cNvSpPr/>
          <p:nvPr/>
        </p:nvSpPr>
        <p:spPr>
          <a:xfrm>
            <a:off x="988142" y="2690699"/>
            <a:ext cx="10240868" cy="186380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IMPORTANT!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The reading order in the PowerPoint Selection window is from the bottom up. Ensure first item to read is at the bottom of the list.</a:t>
            </a:r>
          </a:p>
        </p:txBody>
      </p:sp>
    </p:spTree>
    <p:extLst>
      <p:ext uri="{BB962C8B-B14F-4D97-AF65-F5344CB8AC3E}">
        <p14:creationId xmlns:p14="http://schemas.microsoft.com/office/powerpoint/2010/main" val="250794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Transitions and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507" y="1914833"/>
            <a:ext cx="9268326" cy="4351338"/>
          </a:xfrm>
        </p:spPr>
        <p:txBody>
          <a:bodyPr/>
          <a:lstStyle/>
          <a:p>
            <a:r>
              <a:rPr lang="en-US" dirty="0"/>
              <a:t>Use sparingly.</a:t>
            </a:r>
          </a:p>
          <a:p>
            <a:r>
              <a:rPr lang="en-US" dirty="0"/>
              <a:t>Be consistent with your choices.</a:t>
            </a:r>
          </a:p>
          <a:p>
            <a:r>
              <a:rPr lang="en-US" dirty="0"/>
              <a:t>If an animation adds information for the viewer, be sure to provide an alternative for non-sighted users.</a:t>
            </a:r>
          </a:p>
          <a:p>
            <a:r>
              <a:rPr lang="en-US" dirty="0"/>
              <a:t>Do not use pre-timed slides.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384706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5-Point Star 8"/>
          <p:cNvSpPr/>
          <p:nvPr/>
        </p:nvSpPr>
        <p:spPr>
          <a:xfrm>
            <a:off x="10476723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384706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10476723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76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of the jefferson memorial from across the Potomac river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/>
          <a:stretch/>
        </p:blipFill>
        <p:spPr bwMode="auto">
          <a:xfrm>
            <a:off x="841112" y="841441"/>
            <a:ext cx="10509776" cy="5832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402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Hyperlinks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To learn more about the company, click here to go to </a:t>
            </a:r>
            <a:r>
              <a:rPr lang="en-US" sz="3200" dirty="0" err="1"/>
              <a:t>www.microassist.com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1426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Microsoft Accessibility Checker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dirty="0"/>
              <a:t>To open the checker: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File.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Inspect Presentation.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Check for Accessibility.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the report and </a:t>
            </a:r>
            <a:br>
              <a:rPr lang="en-US" dirty="0"/>
            </a:br>
            <a:r>
              <a:rPr lang="en-US" dirty="0"/>
              <a:t>address any errors.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C8FAB-E876-1C46-A9AA-6D5057E6CFE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 descr="Accessibility checker"/>
          <p:cNvGrpSpPr/>
          <p:nvPr/>
        </p:nvGrpSpPr>
        <p:grpSpPr>
          <a:xfrm>
            <a:off x="6188417" y="2228003"/>
            <a:ext cx="4976849" cy="3219474"/>
            <a:chOff x="6333077" y="1748471"/>
            <a:chExt cx="4976849" cy="3219474"/>
          </a:xfrm>
        </p:grpSpPr>
        <p:pic>
          <p:nvPicPr>
            <p:cNvPr id="7" name="Picture 6" descr="Accessibility Checker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3077" y="1748471"/>
              <a:ext cx="4976849" cy="321947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6944280" y="3009070"/>
              <a:ext cx="2270539" cy="1368251"/>
            </a:xfrm>
            <a:prstGeom prst="rect">
              <a:avLst/>
            </a:prstGeom>
            <a:noFill/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654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Choosing a Theme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Themes must pass the color contrast guidelines in the WCAG 2.0</a:t>
            </a:r>
          </a:p>
          <a:p>
            <a:r>
              <a:rPr lang="en-US" dirty="0"/>
              <a:t>When changing the theme, you need to check that all text elements meet the specified color contrast ratios. </a:t>
            </a:r>
          </a:p>
          <a:p>
            <a:r>
              <a:rPr lang="en-US" dirty="0"/>
              <a:t>You may need to adjust some colors in the theme to make it accessible.</a:t>
            </a:r>
          </a:p>
          <a:p>
            <a:r>
              <a:rPr lang="en-US" dirty="0"/>
              <a:t>In general, dark text on a light background or light text on a dark background is most accessible.</a:t>
            </a:r>
          </a:p>
        </p:txBody>
      </p:sp>
    </p:spTree>
    <p:extLst>
      <p:ext uri="{BB962C8B-B14F-4D97-AF65-F5344CB8AC3E}">
        <p14:creationId xmlns:p14="http://schemas.microsoft.com/office/powerpoint/2010/main" val="919232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Fonts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 pitchFamily="34" charset="0"/>
              </a:rPr>
              <a:t>Fonts should be clean and easy to read.</a:t>
            </a:r>
          </a:p>
          <a:p>
            <a:r>
              <a:rPr lang="en-US" dirty="0"/>
              <a:t>Avoid script or display fonts, they are hard to read.</a:t>
            </a:r>
          </a:p>
          <a:p>
            <a:r>
              <a:rPr lang="en-US" dirty="0">
                <a:cs typeface="Times New Roman" panose="02020603050405020304" pitchFamily="18" charset="0"/>
              </a:rPr>
              <a:t>Fonts can be Serif or Sans Serif so long as they are readable.</a:t>
            </a:r>
          </a:p>
          <a:p>
            <a:r>
              <a:rPr lang="en-US" dirty="0">
                <a:cs typeface="Consolas" panose="020B0609020204030204" pitchFamily="49" charset="0"/>
              </a:rPr>
              <a:t>Larger font sizes are better.</a:t>
            </a:r>
          </a:p>
          <a:p>
            <a:r>
              <a:rPr lang="en-US" dirty="0">
                <a:cs typeface="Calibri" panose="020F0502020204030204" pitchFamily="34" charset="0"/>
              </a:rPr>
              <a:t>Think carefully before making a default size smaller.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02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Color: Bar Chart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97521187"/>
              </p:ext>
            </p:extLst>
          </p:nvPr>
        </p:nvGraphicFramePr>
        <p:xfrm>
          <a:off x="0" y="1911350"/>
          <a:ext cx="10515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3990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125111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81777" y="2228003"/>
            <a:ext cx="4136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Practicing Self-Care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1777" y="2855852"/>
            <a:ext cx="40932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Connecting with nature can be an excellent way to relax. Sometimes it isn’t always convenient for city dwellers to leave town. In that case, visualizing a nature scene or meditating on a picture of an appealing vista can also be effective. </a:t>
            </a:r>
          </a:p>
          <a:p>
            <a:endParaRPr lang="en-US" dirty="0"/>
          </a:p>
          <a:p>
            <a:r>
              <a:rPr lang="en-US" dirty="0"/>
              <a:t>Take a few minutes to think about the image shown. </a:t>
            </a:r>
          </a:p>
          <a:p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DD5AAFD-EE0D-43AD-841B-B42AF418E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12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Alt Text:  Table</a:t>
            </a:r>
            <a:endParaRPr lang="en-US" sz="60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BAD6A5-6871-F941-B7E5-D7DD86A4F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65883"/>
              </p:ext>
            </p:extLst>
          </p:nvPr>
        </p:nvGraphicFramePr>
        <p:xfrm>
          <a:off x="2032001" y="2749188"/>
          <a:ext cx="8127999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79486425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8624289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107968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2016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2017 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91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$1,850,500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$2,175,000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33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$1,050,000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$1,650,000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2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$2,875,000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$3,100,000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586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611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Text: Notes Pane</a:t>
            </a:r>
          </a:p>
        </p:txBody>
      </p:sp>
      <p:pic>
        <p:nvPicPr>
          <p:cNvPr id="7" name="Picture 2" descr="bird flying across a pond at sunrise.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3270658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Remediation Steps</a:t>
            </a:r>
          </a:p>
          <a:p>
            <a:pPr marL="0" indent="0">
              <a:buNone/>
            </a:pPr>
            <a:r>
              <a:rPr lang="en-US" dirty="0"/>
              <a:t>1. Set Document Properties</a:t>
            </a:r>
          </a:p>
          <a:p>
            <a:pPr marL="0" indent="0">
              <a:buNone/>
            </a:pPr>
            <a:r>
              <a:rPr lang="en-US" dirty="0"/>
              <a:t>2. Check Color Contrast</a:t>
            </a:r>
          </a:p>
          <a:p>
            <a:pPr marL="0" indent="0">
              <a:buNone/>
            </a:pPr>
            <a:r>
              <a:rPr lang="en-US" dirty="0"/>
              <a:t>3. Configure Links</a:t>
            </a:r>
          </a:p>
          <a:p>
            <a:pPr marL="0" indent="0">
              <a:buNone/>
            </a:pPr>
            <a:r>
              <a:rPr lang="en-US" dirty="0"/>
              <a:t>4. Add Alt Text</a:t>
            </a:r>
          </a:p>
          <a:p>
            <a:pPr marL="0" indent="0">
              <a:buNone/>
            </a:pPr>
            <a:r>
              <a:rPr lang="en-US" dirty="0"/>
              <a:t>5. Check tables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Types of Disabilities</a:t>
            </a:r>
          </a:p>
          <a:p>
            <a:pPr marL="0" indent="0">
              <a:buNone/>
            </a:pPr>
            <a:r>
              <a:rPr lang="en-US" dirty="0"/>
              <a:t>* Visual</a:t>
            </a:r>
          </a:p>
          <a:p>
            <a:pPr marL="0" indent="0">
              <a:buNone/>
            </a:pPr>
            <a:r>
              <a:rPr lang="en-US" dirty="0"/>
              <a:t>* Hearing</a:t>
            </a:r>
          </a:p>
          <a:p>
            <a:pPr marL="0" indent="0">
              <a:buNone/>
            </a:pPr>
            <a:r>
              <a:rPr lang="en-US" dirty="0"/>
              <a:t>* Mobility</a:t>
            </a:r>
          </a:p>
          <a:p>
            <a:pPr marL="0" indent="0">
              <a:buNone/>
            </a:pPr>
            <a:r>
              <a:rPr lang="en-US" dirty="0"/>
              <a:t>* Cognitive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833514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6794</TotalTime>
  <Words>513</Words>
  <Application>Microsoft Office PowerPoint</Application>
  <PresentationFormat>Widescreen</PresentationFormat>
  <Paragraphs>79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Consolas</vt:lpstr>
      <vt:lpstr>Gill Sans MT</vt:lpstr>
      <vt:lpstr>Times New Roman</vt:lpstr>
      <vt:lpstr>Wingdings 2</vt:lpstr>
      <vt:lpstr>Dividend</vt:lpstr>
      <vt:lpstr>Creating Accessible PowerPoint Presentations</vt:lpstr>
      <vt:lpstr>Choosing a Theme</vt:lpstr>
      <vt:lpstr>Choosing Fonts</vt:lpstr>
      <vt:lpstr>Color: Bar Chart</vt:lpstr>
      <vt:lpstr>Alt Text</vt:lpstr>
      <vt:lpstr>Alt Text</vt:lpstr>
      <vt:lpstr>Alt Text:  Table</vt:lpstr>
      <vt:lpstr>Alt Text: Notes Pane</vt:lpstr>
      <vt:lpstr>Lists</vt:lpstr>
      <vt:lpstr>Setting the Reading Order</vt:lpstr>
      <vt:lpstr>Transitions and Animations</vt:lpstr>
      <vt:lpstr>PowerPoint Presentation</vt:lpstr>
      <vt:lpstr>Hyperlinks</vt:lpstr>
      <vt:lpstr>Using the Microsoft Accessibility Checker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Accessible PowerPoint Presentations</dc:title>
  <dc:creator>Brandon Winston;Bob Howard</dc:creator>
  <cp:keywords/>
  <cp:lastModifiedBy>Leslie Janek</cp:lastModifiedBy>
  <cp:revision>125</cp:revision>
  <cp:lastPrinted>2018-01-02T19:30:11Z</cp:lastPrinted>
  <dcterms:created xsi:type="dcterms:W3CDTF">2018-01-02T13:41:13Z</dcterms:created>
  <dcterms:modified xsi:type="dcterms:W3CDTF">2018-08-14T16:33:34Z</dcterms:modified>
</cp:coreProperties>
</file>