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6"/>
  </p:notesMasterIdLst>
  <p:handoutMasterIdLst>
    <p:handoutMasterId r:id="rId37"/>
  </p:handoutMasterIdLst>
  <p:sldIdLst>
    <p:sldId id="261" r:id="rId2"/>
    <p:sldId id="267" r:id="rId3"/>
    <p:sldId id="270" r:id="rId4"/>
    <p:sldId id="276" r:id="rId5"/>
    <p:sldId id="278" r:id="rId6"/>
    <p:sldId id="279" r:id="rId7"/>
    <p:sldId id="280" r:id="rId8"/>
    <p:sldId id="277" r:id="rId9"/>
    <p:sldId id="281" r:id="rId10"/>
    <p:sldId id="282" r:id="rId11"/>
    <p:sldId id="273" r:id="rId12"/>
    <p:sldId id="268" r:id="rId13"/>
    <p:sldId id="271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74" r:id="rId22"/>
    <p:sldId id="269" r:id="rId23"/>
    <p:sldId id="272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75" r:id="rId33"/>
    <p:sldId id="290" r:id="rId34"/>
    <p:sldId id="266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46" autoAdjust="0"/>
  </p:normalViewPr>
  <p:slideViewPr>
    <p:cSldViewPr>
      <p:cViewPr>
        <p:scale>
          <a:sx n="130" d="100"/>
          <a:sy n="130" d="100"/>
        </p:scale>
        <p:origin x="82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7254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805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85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 to Data with Queries</a:t>
            </a:r>
          </a:p>
          <a:p>
            <a:r>
              <a:rPr lang="en-US" dirty="0"/>
              <a:t>Clean and Combine Data</a:t>
            </a:r>
          </a:p>
          <a:p>
            <a:r>
              <a:rPr lang="en-US" dirty="0"/>
              <a:t>Shape and Transform Data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and Transforming Data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Queries &amp; Connections Window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00200"/>
            <a:ext cx="8077200" cy="43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47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Connecting to Data with Microsoft Power Query</a:t>
            </a:r>
          </a:p>
        </p:txBody>
      </p:sp>
    </p:spTree>
    <p:extLst>
      <p:ext uri="{BB962C8B-B14F-4D97-AF65-F5344CB8AC3E}">
        <p14:creationId xmlns:p14="http://schemas.microsoft.com/office/powerpoint/2010/main" val="3121765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 and Combine Data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756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Preparing data can remove unwanted or unneeded:</a:t>
            </a:r>
          </a:p>
          <a:p>
            <a:pPr lvl="1"/>
            <a:r>
              <a:rPr lang="en-US" dirty="0"/>
              <a:t>Tables and sub-tables</a:t>
            </a:r>
          </a:p>
          <a:p>
            <a:pPr lvl="1"/>
            <a:r>
              <a:rPr lang="en-US" dirty="0"/>
              <a:t>Hierarchical headers</a:t>
            </a:r>
          </a:p>
          <a:p>
            <a:pPr lvl="1"/>
            <a:r>
              <a:rPr lang="en-US" dirty="0"/>
              <a:t>Extraneous headers and footers</a:t>
            </a:r>
          </a:p>
          <a:p>
            <a:pPr lvl="1"/>
            <a:r>
              <a:rPr lang="en-US" dirty="0"/>
              <a:t>Notes in cells</a:t>
            </a:r>
          </a:p>
          <a:p>
            <a:pPr lvl="1"/>
            <a:r>
              <a:rPr lang="en-US" dirty="0"/>
              <a:t>Empty rows and columns</a:t>
            </a:r>
          </a:p>
          <a:p>
            <a:r>
              <a:rPr lang="en-US" dirty="0"/>
              <a:t>Anything that isn’t needed for the intended type of visuals or analysis.</a:t>
            </a:r>
          </a:p>
          <a:p>
            <a:r>
              <a:rPr lang="en-US" dirty="0"/>
              <a:t>Microsoft refers to this as shaping and transforming data.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Cleaning, Shaping, and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353739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Query Editor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19200"/>
            <a:ext cx="8225693" cy="508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65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Query Editor Home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895600"/>
            <a:ext cx="8954184" cy="105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8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Query Editor Center Pane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809" y="2243285"/>
            <a:ext cx="6752381" cy="2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50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Settings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809" y="1362333"/>
            <a:ext cx="2352381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7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Query Table Filters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77923"/>
              </p:ext>
            </p:extLst>
          </p:nvPr>
        </p:nvGraphicFramePr>
        <p:xfrm>
          <a:off x="959799" y="1096755"/>
          <a:ext cx="7239000" cy="519684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Filter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 column using Auto Filter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Filter one or multiple columns.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column using Text Filters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Filter text using text strings and operators: equals, does not equal, begins with, ends with, contains, or does not contain.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 column using Number or Data/Time Filters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Filter numbers or dates using operators: equals, does not equal, begins with, ends with, contains, or does not contain.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column by Row Position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Specify a row, and rows are kept or discarded depending on their position in the 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keep top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 the number of rows to keep, and that top number of rows will be kept.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keep the top 100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Keep the top 100 rows.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keep a range of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 the first row and number of rows and Power Query will keep those rows.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remove top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 the number of rows and those rows will be removed.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To remove alternate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 the first row to remove, the number of rows to remove. and the number of rows to keep.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0075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Rollback Options in the Power Query Editor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013" y="1371600"/>
            <a:ext cx="2428571" cy="4285714"/>
          </a:xfrm>
          <a:prstGeom prst="rect">
            <a:avLst/>
          </a:prstGeom>
        </p:spPr>
      </p:pic>
      <p:sp>
        <p:nvSpPr>
          <p:cNvPr id="6" name="Rounded Rectangle 142">
            <a:extLst>
              <a:ext uri="{FF2B5EF4-FFF2-40B4-BE49-F238E27FC236}">
                <a16:creationId xmlns:a16="http://schemas.microsoft.com/office/drawing/2014/main" id="{BEB96ECA-E8D5-48CA-A79C-F5D082BC4286}"/>
              </a:ext>
            </a:extLst>
          </p:cNvPr>
          <p:cNvSpPr/>
          <p:nvPr/>
        </p:nvSpPr>
        <p:spPr>
          <a:xfrm>
            <a:off x="1738925" y="532361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Remove Step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284E42-A222-47AE-A512-F63AAC8F44C7}"/>
              </a:ext>
            </a:extLst>
          </p:cNvPr>
          <p:cNvSpPr/>
          <p:nvPr/>
        </p:nvSpPr>
        <p:spPr>
          <a:xfrm>
            <a:off x="4576915" y="5323611"/>
            <a:ext cx="227734" cy="19843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Line 314">
            <a:extLst>
              <a:ext uri="{FF2B5EF4-FFF2-40B4-BE49-F238E27FC236}">
                <a16:creationId xmlns:a16="http://schemas.microsoft.com/office/drawing/2014/main" id="{570E19C8-5619-4777-B53B-04A79DF8AEFA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4001547" y="4925798"/>
            <a:ext cx="0" cy="1070266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008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to Data with Queries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932" y="2971800"/>
            <a:ext cx="2950446" cy="22096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Applying and Saving Changes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E0DE63-F8E6-419B-B9FD-2E294EC4DA82}"/>
              </a:ext>
            </a:extLst>
          </p:cNvPr>
          <p:cNvSpPr/>
          <p:nvPr/>
        </p:nvSpPr>
        <p:spPr>
          <a:xfrm>
            <a:off x="2217932" y="3323954"/>
            <a:ext cx="617298" cy="838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Line 314">
            <a:extLst>
              <a:ext uri="{FF2B5EF4-FFF2-40B4-BE49-F238E27FC236}">
                <a16:creationId xmlns:a16="http://schemas.microsoft.com/office/drawing/2014/main" id="{B232A0F7-732F-4032-A53B-BFAA0E9D5109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3214689" y="2100536"/>
            <a:ext cx="990599" cy="1724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BC78A3BE-FFB0-48CF-A4D2-E348AFA897AB}"/>
              </a:ext>
            </a:extLst>
          </p:cNvPr>
          <p:cNvSpPr/>
          <p:nvPr/>
        </p:nvSpPr>
        <p:spPr>
          <a:xfrm>
            <a:off x="3693155" y="1706879"/>
            <a:ext cx="1724025" cy="76036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Close &amp; Load to save changes made in the Query Editor</a:t>
            </a:r>
          </a:p>
        </p:txBody>
      </p:sp>
    </p:spTree>
    <p:extLst>
      <p:ext uri="{BB962C8B-B14F-4D97-AF65-F5344CB8AC3E}">
        <p14:creationId xmlns:p14="http://schemas.microsoft.com/office/powerpoint/2010/main" val="3626530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71500" y="4512820"/>
            <a:ext cx="8001000" cy="1049780"/>
          </a:xfrm>
        </p:spPr>
        <p:txBody>
          <a:bodyPr/>
          <a:lstStyle/>
          <a:p>
            <a:r>
              <a:rPr lang="en-US" dirty="0"/>
              <a:t>Cleaning and Combining Data </a:t>
            </a:r>
          </a:p>
          <a:p>
            <a:r>
              <a:rPr lang="en-US" dirty="0"/>
              <a:t>with the Power Query Editor</a:t>
            </a:r>
          </a:p>
        </p:txBody>
      </p:sp>
    </p:spTree>
    <p:extLst>
      <p:ext uri="{BB962C8B-B14F-4D97-AF65-F5344CB8AC3E}">
        <p14:creationId xmlns:p14="http://schemas.microsoft.com/office/powerpoint/2010/main" val="1666944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 and Transform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16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Query Editor Transform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09" y="2971800"/>
            <a:ext cx="8802075" cy="90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96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Table Group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573141"/>
              </p:ext>
            </p:extLst>
          </p:nvPr>
        </p:nvGraphicFramePr>
        <p:xfrm>
          <a:off x="986693" y="1752600"/>
          <a:ext cx="7239000" cy="2636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Action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Group By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Group table data by a specified column.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First Row as Headers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Promote the first row of data to become column headers.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Transpose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Transpose rows and columns in the table, making rows columns, and columns rows.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Reverse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Invert the rows in the table so that the last row is first, and the first is last.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Count Rows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Return the number of rows in the table.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355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Grouping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59" y="1880256"/>
            <a:ext cx="7575786" cy="3352503"/>
          </a:xfrm>
          <a:prstGeom prst="rect">
            <a:avLst/>
          </a:prstGeom>
        </p:spPr>
      </p:pic>
      <p:sp>
        <p:nvSpPr>
          <p:cNvPr id="7" name="Line 316">
            <a:extLst>
              <a:ext uri="{FF2B5EF4-FFF2-40B4-BE49-F238E27FC236}">
                <a16:creationId xmlns:a16="http://schemas.microsoft.com/office/drawing/2014/main" id="{A3B30759-E58C-4B29-8FBB-877367A856E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757593" y="2081963"/>
            <a:ext cx="1763394" cy="685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3D98FB45-7238-42F5-A0E7-F39BBCA8BB31}"/>
              </a:ext>
            </a:extLst>
          </p:cNvPr>
          <p:cNvSpPr/>
          <p:nvPr/>
        </p:nvSpPr>
        <p:spPr>
          <a:xfrm>
            <a:off x="2067790" y="126852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Column grouped by</a:t>
            </a:r>
          </a:p>
        </p:txBody>
      </p:sp>
      <p:sp>
        <p:nvSpPr>
          <p:cNvPr id="9" name="Rounded Rectangle 142">
            <a:extLst>
              <a:ext uri="{FF2B5EF4-FFF2-40B4-BE49-F238E27FC236}">
                <a16:creationId xmlns:a16="http://schemas.microsoft.com/office/drawing/2014/main" id="{16DB62AF-6E64-4A41-8CA1-7E701CEF56E8}"/>
              </a:ext>
            </a:extLst>
          </p:cNvPr>
          <p:cNvSpPr/>
          <p:nvPr/>
        </p:nvSpPr>
        <p:spPr>
          <a:xfrm>
            <a:off x="838200" y="5629538"/>
            <a:ext cx="1724025" cy="43646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Name of new column to be created.</a:t>
            </a: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F003020E-6179-42D3-98F6-3D09B2DE1CC5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1033331" y="4986469"/>
            <a:ext cx="128613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316">
            <a:extLst>
              <a:ext uri="{FF2B5EF4-FFF2-40B4-BE49-F238E27FC236}">
                <a16:creationId xmlns:a16="http://schemas.microsoft.com/office/drawing/2014/main" id="{A6F55D77-02AA-47B6-9741-467BBFC6A182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3640740" y="4944111"/>
            <a:ext cx="128613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62C385A7-00C4-4896-BE06-A7354D676FC3}"/>
              </a:ext>
            </a:extLst>
          </p:cNvPr>
          <p:cNvSpPr/>
          <p:nvPr/>
        </p:nvSpPr>
        <p:spPr>
          <a:xfrm>
            <a:off x="3400425" y="558718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Grouping Operation</a:t>
            </a:r>
          </a:p>
        </p:txBody>
      </p:sp>
      <p:sp>
        <p:nvSpPr>
          <p:cNvPr id="13" name="Rounded Rectangle 143">
            <a:extLst>
              <a:ext uri="{FF2B5EF4-FFF2-40B4-BE49-F238E27FC236}">
                <a16:creationId xmlns:a16="http://schemas.microsoft.com/office/drawing/2014/main" id="{9D1BAFC7-8B49-4494-825F-B17535D93FA5}"/>
              </a:ext>
            </a:extLst>
          </p:cNvPr>
          <p:cNvSpPr/>
          <p:nvPr/>
        </p:nvSpPr>
        <p:spPr>
          <a:xfrm>
            <a:off x="5562600" y="2286000"/>
            <a:ext cx="2663093" cy="9144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Creates a column named Orders by Shipping Method with a count of all orders that used each shipping method.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9430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you've seen with Pivoting, it can be helpful for analysis to convert columns to rows, and rows to columns. </a:t>
            </a:r>
          </a:p>
          <a:p>
            <a:r>
              <a:rPr lang="en-US" dirty="0"/>
              <a:t>There are times when you may wish to transpose an entire table, making all rows into columns, and all columns into rows. </a:t>
            </a:r>
          </a:p>
          <a:p>
            <a:r>
              <a:rPr lang="en-US" dirty="0"/>
              <a:t>For example, if data from a website has dates in every row, you may wish to analyze that data to see trends year over year. </a:t>
            </a:r>
          </a:p>
          <a:p>
            <a:pPr lvl="1"/>
            <a:r>
              <a:rPr lang="en-US" dirty="0"/>
              <a:t>In that case, transposing the data and turning rows into columns may allow you to analyze by date.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Transpose</a:t>
            </a:r>
          </a:p>
        </p:txBody>
      </p:sp>
    </p:spTree>
    <p:extLst>
      <p:ext uri="{BB962C8B-B14F-4D97-AF65-F5344CB8AC3E}">
        <p14:creationId xmlns:p14="http://schemas.microsoft.com/office/powerpoint/2010/main" val="16167329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many reasons that you many need to change data types; for example, you may need to:</a:t>
            </a:r>
          </a:p>
          <a:p>
            <a:r>
              <a:rPr lang="en-US" dirty="0"/>
              <a:t>Convert numeric dates to a date field so that Power BI recognizes the numbers as dates. </a:t>
            </a:r>
          </a:p>
          <a:p>
            <a:r>
              <a:rPr lang="en-US" dirty="0"/>
              <a:t>Convert numeric data to imported as text to integers or decimals.</a:t>
            </a:r>
          </a:p>
          <a:p>
            <a:r>
              <a:rPr lang="en-US" dirty="0"/>
              <a:t>Convert numeric data from one type to another such as integer to decimal.</a:t>
            </a:r>
          </a:p>
          <a:p>
            <a:r>
              <a:rPr lang="en-US" dirty="0"/>
              <a:t>Convert text address information, such as city, to geographic data so that locations can be plotted on a map as part of a visual.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5786956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text to move data from one column to multiple columns for better analysis.</a:t>
            </a:r>
          </a:p>
          <a:p>
            <a:pPr lvl="1"/>
            <a:r>
              <a:rPr lang="en-US" dirty="0"/>
              <a:t>Example: Split [Address] column to [Street Address], [City], [State], and [Zip Code].</a:t>
            </a:r>
          </a:p>
          <a:p>
            <a:r>
              <a:rPr lang="en-US" dirty="0"/>
              <a:t>Split by:</a:t>
            </a:r>
          </a:p>
          <a:p>
            <a:pPr lvl="1"/>
            <a:r>
              <a:rPr lang="en-US" dirty="0"/>
              <a:t>Delimiter such as comma or space.</a:t>
            </a:r>
          </a:p>
          <a:p>
            <a:pPr lvl="1"/>
            <a:r>
              <a:rPr lang="en-US" dirty="0"/>
              <a:t>Number of characters.</a:t>
            </a:r>
          </a:p>
          <a:p>
            <a:r>
              <a:rPr lang="en-US" dirty="0"/>
              <a:t>Split into new rows or columns.</a:t>
            </a:r>
          </a:p>
          <a:p>
            <a:r>
              <a:rPr lang="en-US" dirty="0"/>
              <a:t>Choose number of columns to create.</a:t>
            </a:r>
          </a:p>
          <a:p>
            <a:r>
              <a:rPr lang="en-US" dirty="0"/>
              <a:t>Merge to create new columns by combining data</a:t>
            </a:r>
          </a:p>
          <a:p>
            <a:pPr lvl="1"/>
            <a:r>
              <a:rPr lang="en-US" dirty="0"/>
              <a:t>Merge [Start Date] with [Employee Last Name] to create unique [Employee ID].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 Splitting and Merging</a:t>
            </a:r>
          </a:p>
        </p:txBody>
      </p:sp>
    </p:spTree>
    <p:extLst>
      <p:ext uri="{BB962C8B-B14F-4D97-AF65-F5344CB8AC3E}">
        <p14:creationId xmlns:p14="http://schemas.microsoft.com/office/powerpoint/2010/main" val="2905794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 can extract data in the following ways:</a:t>
            </a:r>
          </a:p>
          <a:p>
            <a:r>
              <a:rPr lang="en-US" b="1" dirty="0"/>
              <a:t>Length: </a:t>
            </a:r>
            <a:r>
              <a:rPr lang="en-US" dirty="0"/>
              <a:t>Extracts a numeric value equal to the number of characters in the selected column.</a:t>
            </a:r>
          </a:p>
          <a:p>
            <a:r>
              <a:rPr lang="en-US" b="1" dirty="0"/>
              <a:t>First Characters: </a:t>
            </a:r>
            <a:r>
              <a:rPr lang="en-US" dirty="0"/>
              <a:t>Extracts a number of first characters based on a count you specify, such as the first six characters.</a:t>
            </a:r>
          </a:p>
          <a:p>
            <a:r>
              <a:rPr lang="en-US" b="1" dirty="0"/>
              <a:t>Last Characters: </a:t>
            </a:r>
            <a:r>
              <a:rPr lang="en-US" dirty="0"/>
              <a:t>Extracts a number of last characters based on a count you specify, such as the last six characters.</a:t>
            </a:r>
          </a:p>
          <a:p>
            <a:r>
              <a:rPr lang="en-US" b="1" dirty="0"/>
              <a:t>Range: </a:t>
            </a:r>
            <a:r>
              <a:rPr lang="en-US" dirty="0"/>
              <a:t>Specifies the first character position to start, and the number of characters to keep, such as the four characters starting at character four.</a:t>
            </a:r>
          </a:p>
          <a:p>
            <a:r>
              <a:rPr lang="en-US" b="1" dirty="0"/>
              <a:t>Text before delimiter: </a:t>
            </a:r>
            <a:r>
              <a:rPr lang="en-US" dirty="0"/>
              <a:t>Extracts text prior to the delimiter specified.</a:t>
            </a:r>
          </a:p>
          <a:p>
            <a:r>
              <a:rPr lang="en-US" b="1" dirty="0"/>
              <a:t>Text after delimiter: </a:t>
            </a:r>
            <a:r>
              <a:rPr lang="en-US" dirty="0"/>
              <a:t>Extracts text after the delimiter specified.</a:t>
            </a:r>
          </a:p>
          <a:p>
            <a:r>
              <a:rPr lang="en-US" b="1" dirty="0"/>
              <a:t>Text between delimiter: </a:t>
            </a:r>
            <a:r>
              <a:rPr lang="en-US" dirty="0"/>
              <a:t>Extracts the text between the delimiters specified.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Data Extraction</a:t>
            </a:r>
          </a:p>
        </p:txBody>
      </p:sp>
    </p:spTree>
    <p:extLst>
      <p:ext uri="{BB962C8B-B14F-4D97-AF65-F5344CB8AC3E}">
        <p14:creationId xmlns:p14="http://schemas.microsoft.com/office/powerpoint/2010/main" val="2076747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analyze data stored in external data sources.</a:t>
            </a:r>
          </a:p>
          <a:p>
            <a:r>
              <a:rPr lang="en-US" dirty="0"/>
              <a:t>This is done by executing a query that retrieves data from an external source, and brings it into Excel for analysis. </a:t>
            </a:r>
          </a:p>
          <a:p>
            <a:r>
              <a:rPr lang="en-US" dirty="0"/>
              <a:t>Queries are instructional statements which are similar to code at a fundamental level. </a:t>
            </a:r>
          </a:p>
          <a:p>
            <a:r>
              <a:rPr lang="en-US" dirty="0"/>
              <a:t>The data in the original source is untouched and unaffected by the query, preserving the data in those sources in its original state.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Queries</a:t>
            </a:r>
          </a:p>
        </p:txBody>
      </p:sp>
    </p:spTree>
    <p:extLst>
      <p:ext uri="{BB962C8B-B14F-4D97-AF65-F5344CB8AC3E}">
        <p14:creationId xmlns:p14="http://schemas.microsoft.com/office/powerpoint/2010/main" val="10706572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Query Editor Add Column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19" y="2881381"/>
            <a:ext cx="8704762" cy="1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28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and Calculated Columns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204967"/>
              </p:ext>
            </p:extLst>
          </p:nvPr>
        </p:nvGraphicFramePr>
        <p:xfrm>
          <a:off x="986693" y="1752600"/>
          <a:ext cx="7239000" cy="3642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Column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 Description and Use Case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Column From Examples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Create a column by adding entries like a spreadsheet.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Custom Column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 a custom column using formula to create a new column from data in other columns.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Invoke Custom 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a custom function written by or in use by your organization to create a column.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Conditional Column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 If-Then-Else statements to create a column based on a logic expression such as grouping employees using birth date into age groups of 18-28, 29-39, 40-55, 56-60, 61+.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Index Column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Create a column starting at 0, 1, or a custom number to index the other data.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Duplicate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Duplicate a column to use as a starting point for a new column.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0537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Shaping and Transforming Data</a:t>
            </a:r>
          </a:p>
        </p:txBody>
      </p:sp>
    </p:spTree>
    <p:extLst>
      <p:ext uri="{BB962C8B-B14F-4D97-AF65-F5344CB8AC3E}">
        <p14:creationId xmlns:p14="http://schemas.microsoft.com/office/powerpoint/2010/main" val="31515086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Comparing Imported Data</a:t>
            </a:r>
          </a:p>
        </p:txBody>
      </p:sp>
    </p:spTree>
    <p:extLst>
      <p:ext uri="{BB962C8B-B14F-4D97-AF65-F5344CB8AC3E}">
        <p14:creationId xmlns:p14="http://schemas.microsoft.com/office/powerpoint/2010/main" val="3259630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would you use Power Query for your data analysis?</a:t>
            </a:r>
          </a:p>
          <a:p>
            <a:r>
              <a:rPr lang="en-US" dirty="0"/>
              <a:t>How might you transform data to make analysis more efficient?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Power Query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571" y="2833762"/>
            <a:ext cx="3942857" cy="1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8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Power Query is designed to make it easer to work with data in the following scenarios:</a:t>
            </a:r>
          </a:p>
          <a:p>
            <a:r>
              <a:rPr lang="en-US" dirty="0"/>
              <a:t>With large data sets.</a:t>
            </a:r>
          </a:p>
          <a:p>
            <a:r>
              <a:rPr lang="en-US" dirty="0"/>
              <a:t>When connecting to external data from a variety of different sources.</a:t>
            </a:r>
          </a:p>
          <a:p>
            <a:r>
              <a:rPr lang="en-US" dirty="0"/>
              <a:t>When combining and transforming data from multiple sources.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Query Use Cases</a:t>
            </a:r>
          </a:p>
        </p:txBody>
      </p:sp>
    </p:spTree>
    <p:extLst>
      <p:ext uri="{BB962C8B-B14F-4D97-AF65-F5344CB8AC3E}">
        <p14:creationId xmlns:p14="http://schemas.microsoft.com/office/powerpoint/2010/main" val="130582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895600"/>
            <a:ext cx="8991600" cy="104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7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Data—Data Connection Options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952" y="1320942"/>
            <a:ext cx="2285714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55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Import and the Navigator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86" y="1286143"/>
            <a:ext cx="7971428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1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store data in memory for Excel to use by loading data into the data model. </a:t>
            </a:r>
          </a:p>
          <a:p>
            <a:r>
              <a:rPr lang="en-US" dirty="0"/>
              <a:t>You can establish relationships between columns of data in the spreadsheet and data in external data sources.</a:t>
            </a:r>
          </a:p>
          <a:p>
            <a:r>
              <a:rPr lang="en-US" dirty="0"/>
              <a:t>The advantages of using the data model are:</a:t>
            </a:r>
          </a:p>
          <a:p>
            <a:pPr lvl="1"/>
            <a:r>
              <a:rPr lang="en-US" dirty="0"/>
              <a:t>You can use relationships to pull data from multiple tables.</a:t>
            </a:r>
          </a:p>
          <a:p>
            <a:pPr lvl="1"/>
            <a:r>
              <a:rPr lang="en-US" dirty="0"/>
              <a:t>The data model handles large amounts of data more gracefully without slowing down your system. </a:t>
            </a:r>
          </a:p>
          <a:p>
            <a:pPr lvl="1"/>
            <a:r>
              <a:rPr lang="en-US" dirty="0"/>
              <a:t>The data model is limited only by the amount of memory available on your system.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196A15-5BE0-44B7-95B3-BBA8C95A10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060688"/>
            <a:ext cx="7086600" cy="762000"/>
          </a:xfrm>
        </p:spPr>
        <p:txBody>
          <a:bodyPr/>
          <a:lstStyle/>
          <a:p>
            <a:r>
              <a:rPr lang="en-US" b="1" dirty="0"/>
              <a:t>Data model</a:t>
            </a:r>
            <a:r>
              <a:rPr lang="en-US" dirty="0"/>
              <a:t>: A structure that establishes the relationships among multiple tables and enables users to make meaningful queries across them.</a:t>
            </a:r>
          </a:p>
        </p:txBody>
      </p:sp>
    </p:spTree>
    <p:extLst>
      <p:ext uri="{BB962C8B-B14F-4D97-AF65-F5344CB8AC3E}">
        <p14:creationId xmlns:p14="http://schemas.microsoft.com/office/powerpoint/2010/main" val="233027287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356</TotalTime>
  <Words>1370</Words>
  <Application>Microsoft Office PowerPoint</Application>
  <PresentationFormat>On-screen Show (4:3)</PresentationFormat>
  <Paragraphs>182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LO Choice</vt:lpstr>
      <vt:lpstr>Getting and Transforming Data</vt:lpstr>
      <vt:lpstr>Connect to Data with Queries </vt:lpstr>
      <vt:lpstr>Queries</vt:lpstr>
      <vt:lpstr>Microsoft Power Query</vt:lpstr>
      <vt:lpstr>Power Query Use Cases</vt:lpstr>
      <vt:lpstr>The Data Tab</vt:lpstr>
      <vt:lpstr>Get Data—Data Connection Options</vt:lpstr>
      <vt:lpstr>Data Import and the Navigator</vt:lpstr>
      <vt:lpstr>The Data Model</vt:lpstr>
      <vt:lpstr>The Queries &amp; Connections Window</vt:lpstr>
      <vt:lpstr>PowerPoint Presentation</vt:lpstr>
      <vt:lpstr>Clean and Combine Data </vt:lpstr>
      <vt:lpstr>Data Cleaning, Shaping, and Transformation</vt:lpstr>
      <vt:lpstr>The Power Query Editor</vt:lpstr>
      <vt:lpstr>The Power Query Editor Home Tab</vt:lpstr>
      <vt:lpstr>The Power Query Editor Center Pane</vt:lpstr>
      <vt:lpstr>Query Settings</vt:lpstr>
      <vt:lpstr>Power Query Table Filters</vt:lpstr>
      <vt:lpstr>Change Rollback Options in the Power Query Editor</vt:lpstr>
      <vt:lpstr>Options for Applying and Saving Changes</vt:lpstr>
      <vt:lpstr>PowerPoint Presentation</vt:lpstr>
      <vt:lpstr>Shape and Transform Data</vt:lpstr>
      <vt:lpstr>The Power Query Editor Transform Tab</vt:lpstr>
      <vt:lpstr>The Table Group</vt:lpstr>
      <vt:lpstr>Data Grouping</vt:lpstr>
      <vt:lpstr>Transpose</vt:lpstr>
      <vt:lpstr>Data Type Transformation</vt:lpstr>
      <vt:lpstr>Column Splitting and Merging</vt:lpstr>
      <vt:lpstr>Text Data Extraction</vt:lpstr>
      <vt:lpstr>The Power Query Editor Add Column Tab</vt:lpstr>
      <vt:lpstr>Custom and Calculated Columns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Bauer</cp:lastModifiedBy>
  <cp:revision>35</cp:revision>
  <dcterms:created xsi:type="dcterms:W3CDTF">2020-02-05T18:01:25Z</dcterms:created>
  <dcterms:modified xsi:type="dcterms:W3CDTF">2020-02-22T20:46:26Z</dcterms:modified>
</cp:coreProperties>
</file>