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9" r:id="rId1"/>
  </p:sldMasterIdLst>
  <p:notesMasterIdLst>
    <p:notesMasterId r:id="rId16"/>
  </p:notesMasterIdLst>
  <p:sldIdLst>
    <p:sldId id="256" r:id="rId2"/>
    <p:sldId id="258" r:id="rId3"/>
    <p:sldId id="284" r:id="rId4"/>
    <p:sldId id="265" r:id="rId5"/>
    <p:sldId id="264" r:id="rId6"/>
    <p:sldId id="281" r:id="rId7"/>
    <p:sldId id="280" r:id="rId8"/>
    <p:sldId id="287" r:id="rId9"/>
    <p:sldId id="283" r:id="rId10"/>
    <p:sldId id="267" r:id="rId11"/>
    <p:sldId id="276" r:id="rId12"/>
    <p:sldId id="286" r:id="rId13"/>
    <p:sldId id="260" r:id="rId14"/>
    <p:sldId id="271" r:id="rId15"/>
  </p:sldIdLst>
  <p:sldSz cx="12192000" cy="6858000"/>
  <p:notesSz cx="7010400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F71A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837" autoAdjust="0"/>
    <p:restoredTop sz="76866" autoAdjust="0"/>
  </p:normalViewPr>
  <p:slideViewPr>
    <p:cSldViewPr snapToGrid="0">
      <p:cViewPr varScale="1">
        <p:scale>
          <a:sx n="56" d="100"/>
          <a:sy n="56" d="100"/>
        </p:scale>
        <p:origin x="81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106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Annual Sales by Region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North</c:v>
                </c:pt>
                <c:pt idx="1">
                  <c:v>South</c:v>
                </c:pt>
                <c:pt idx="2">
                  <c:v>West</c:v>
                </c:pt>
              </c:strCache>
            </c:strRef>
          </c:cat>
          <c:val>
            <c:numRef>
              <c:f>Sheet1!$B$2:$B$4</c:f>
              <c:numCache>
                <c:formatCode>"$"#,##0</c:formatCode>
                <c:ptCount val="3"/>
                <c:pt idx="0">
                  <c:v>1850500</c:v>
                </c:pt>
                <c:pt idx="1">
                  <c:v>1050000</c:v>
                </c:pt>
                <c:pt idx="2">
                  <c:v>2875000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42-4148-B20B-52FCB380CF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CF71A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North</c:v>
                </c:pt>
                <c:pt idx="1">
                  <c:v>South</c:v>
                </c:pt>
                <c:pt idx="2">
                  <c:v>West</c:v>
                </c:pt>
              </c:strCache>
            </c:strRef>
          </c:cat>
          <c:val>
            <c:numRef>
              <c:f>Sheet1!$C$2:$C$4</c:f>
              <c:numCache>
                <c:formatCode>"$"#,##0</c:formatCode>
                <c:ptCount val="3"/>
                <c:pt idx="0">
                  <c:v>2175000</c:v>
                </c:pt>
                <c:pt idx="1">
                  <c:v>1650000</c:v>
                </c:pt>
                <c:pt idx="2">
                  <c:v>3100000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642-4148-B20B-52FCB380CF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60127456"/>
        <c:axId val="460122360"/>
      </c:barChart>
      <c:catAx>
        <c:axId val="460127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0122360"/>
        <c:crosses val="autoZero"/>
        <c:auto val="1"/>
        <c:lblAlgn val="ctr"/>
        <c:lblOffset val="100"/>
        <c:noMultiLvlLbl val="0"/>
      </c:catAx>
      <c:valAx>
        <c:axId val="460122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$&quot;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0127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1CC86C-AAB2-485D-A339-2B9C3290D0C2}" type="datetimeFigureOut">
              <a:rPr lang="en-US" smtClean="0"/>
              <a:t>8/14/2018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3425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45000"/>
            <a:ext cx="5607050" cy="36369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525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772525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BF29B8-886D-4A0C-A6B6-842439A9A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977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F29B8-886D-4A0C-A6B6-842439A9A94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135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F29B8-886D-4A0C-A6B6-842439A9A94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152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F29B8-886D-4A0C-A6B6-842439A9A94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92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F29B8-886D-4A0C-A6B6-842439A9A94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630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F29B8-886D-4A0C-A6B6-842439A9A94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93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F29B8-886D-4A0C-A6B6-842439A9A94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902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38250-42F2-B145-ACD9-1D56A705BA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33F6FA-3FF9-7E45-965E-5160CB1978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4800B-5BAE-E341-B3B0-31DC5AD4B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A10DC-8C21-4344-8604-656CA033070F}" type="datetime1">
              <a:rPr lang="en-US" smtClean="0"/>
              <a:t>8/14/2018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57C275-DF33-0E4B-BC01-0DB19F1C7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9DC1BF-4C44-DD4C-B9BE-F701B9A83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87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1BB78-7383-A849-AAC8-FDAD2E0CD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0525CF-9745-D14F-931D-67F0285FD0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72C101-55BD-E34C-8FA2-477034F7E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5BA67-D6B3-4603-934B-203420ED2A50}" type="datetime1">
              <a:rPr lang="en-US" smtClean="0"/>
              <a:t>8/14/2018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A42360-DF1B-0648-BC5A-64A255CB7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65EB1-F43F-E94E-BF94-332D61B81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6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064725-EDDD-9D48-AED2-1B09DD1A6B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458F56-38D1-2040-B3AE-CD328A9457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F1DF51-136F-DF43-ACEA-C90FD2E81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03055-0E73-49B5-847C-546C1451592D}" type="datetime1">
              <a:rPr lang="en-US" smtClean="0"/>
              <a:t>8/14/2018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388463-56EA-8F4A-A31A-88446F96A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2BD4D-FFFD-4C40-884F-E5B095991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88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5916C-CE26-A44F-B888-33981DD4C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7A5D19-9D89-E44B-84F1-8788AC0429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3EF78C-035B-7841-B2A2-7E166356D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FDBD0-54B4-4ABB-88D1-34553E00B511}" type="datetime1">
              <a:rPr lang="en-US" smtClean="0"/>
              <a:t>8/14/2018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E5CE0F-B9CC-AA4D-BD18-215337911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AEE7B3-3E58-C947-B512-BA84BAC40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286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F0327-D64A-8E4B-9B59-1A9E940F7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5CFA52-FFA8-9C43-A063-17C626D8E4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812507-2FA6-7C46-9AC9-12C32C3B0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C3C0-8FEF-4DC0-8CA2-0D200728ECA3}" type="datetime1">
              <a:rPr lang="en-US" smtClean="0"/>
              <a:t>8/14/2018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300AE9-762C-C145-B31D-F4D6D9F79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67C050-23E2-D64A-8758-4C3FD9907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385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67039-BA13-A644-BD5D-474836211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B1AD97-8400-994A-90D0-A80C44B791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E6D487-2D93-874A-991A-7D8CAC4633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F6EDE8-690F-7F41-BFE8-7B215E6D1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983F-D226-46A7-81AC-A795C5F88853}" type="datetime1">
              <a:rPr lang="en-US" smtClean="0"/>
              <a:t>8/14/2018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EC2E2C-624A-D941-9352-ACB9505AA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1FD836-8AD2-7347-9BBA-EE7900347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10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DAE1D-F73C-7145-97D0-265BD38F5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FE3EB6-FD3A-D541-8677-5274BEC681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68AEDC-BFA5-6D44-96A7-E92DC71C04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610D64-B4DD-6249-BFBD-576A55FFE2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3B297D-9898-D543-865C-B3F4D07F0F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1F2763-CC2E-D648-8687-F48EBFDB5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675FE-6003-40C6-BDE3-D92C206D0487}" type="datetime1">
              <a:rPr lang="en-US" smtClean="0"/>
              <a:t>8/14/2018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9800F3-C439-7944-8061-3888A217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598ABD-4A14-5645-A946-C909AE42D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8453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ED984-11B7-0648-9CF3-A2B5B85C7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5C9289-7F10-4C49-8BEC-4E20D52A7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FF4B3-08E1-4535-A189-315F04307915}" type="datetime1">
              <a:rPr lang="en-US" smtClean="0"/>
              <a:t>8/14/2018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94EC19-A60E-704F-B218-654438BBD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6F360F-3251-514E-90DB-2645DDF8F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195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2C5843-3BF0-044B-B8C8-6D6C81FD6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09A7D-3468-4A6E-B1FC-0553034DBDF7}" type="datetime1">
              <a:rPr lang="en-US" smtClean="0"/>
              <a:t>8/14/2018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ED20A3-8830-7648-BA86-F5E6D7E1A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545169-5BBA-C04D-97B6-513C980AA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754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8CB4A-E824-8D46-81AE-407D96B5E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86902B-560B-584F-8431-55FED2A896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7EEE8D-7E0B-5749-8D71-C28C5CBAC5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29001A-F8AA-4E44-9743-0367BD502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2329-4CBC-46CD-9F0B-1C034FFFE2DD}" type="datetime1">
              <a:rPr lang="en-US" smtClean="0"/>
              <a:t>8/14/2018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9197CB-739F-224E-BE1D-68832CB81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3F8772-15AC-984E-AA2A-3A38BEEC4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6507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5F34C-8301-E340-A5AC-A7A73381E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922BB9-92BC-2F45-8F34-C13658BCF8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632DD9-05E9-474B-9AF2-CECF241CCC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7B1DBB-6709-3F45-BEC1-BE367CDD7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C387F-867E-44EC-B16C-A1D6AD1338AF}" type="datetime1">
              <a:rPr lang="en-US" smtClean="0"/>
              <a:t>8/14/2018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5272FD-0FE7-5F4A-A761-369F464F0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409123-3CE7-8D49-95B3-DF02A27B4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76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66B059-7ED2-C940-B54D-605841DAC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0CFB43-BE58-254D-8DA2-0303AB7D5D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9C6863-9CEA-E849-ABE6-32F6B8A835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A8275-FB1E-41C4-BAC0-F643F5278BD2}" type="datetime1">
              <a:rPr lang="en-US" smtClean="0"/>
              <a:t>8/14/2018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900C9B-A49F-FE47-B613-500E2360A0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741345-B1BE-8948-A65B-B5FCED8C62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A7466-A661-452B-BDB3-D0D46039A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4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  <p:sldLayoutId id="2147484031" r:id="rId2"/>
    <p:sldLayoutId id="2147484032" r:id="rId3"/>
    <p:sldLayoutId id="2147484033" r:id="rId4"/>
    <p:sldLayoutId id="2147484034" r:id="rId5"/>
    <p:sldLayoutId id="2147484035" r:id="rId6"/>
    <p:sldLayoutId id="2147484036" r:id="rId7"/>
    <p:sldLayoutId id="2147484037" r:id="rId8"/>
    <p:sldLayoutId id="2147484038" r:id="rId9"/>
    <p:sldLayoutId id="2147484039" r:id="rId10"/>
    <p:sldLayoutId id="2147484040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Creating Accessible PowerPoint Presentations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Sample Presentation</a:t>
            </a:r>
          </a:p>
        </p:txBody>
      </p:sp>
    </p:spTree>
    <p:extLst>
      <p:ext uri="{BB962C8B-B14F-4D97-AF65-F5344CB8AC3E}">
        <p14:creationId xmlns:p14="http://schemas.microsoft.com/office/powerpoint/2010/main" val="4029050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 txBox="1">
            <a:spLocks/>
          </p:cNvSpPr>
          <p:nvPr/>
        </p:nvSpPr>
        <p:spPr>
          <a:xfrm>
            <a:off x="901150" y="4654964"/>
            <a:ext cx="10515600" cy="1418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Also, an item hidden on the selection pane will still be read by the screen reader. You can use this to add titles to slides where you want a full screen image displayed.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the Reading Order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38200" y="1817688"/>
            <a:ext cx="10515600" cy="107632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reading order tells the screen reader which item on the screen comes first, second, and so on. </a:t>
            </a:r>
          </a:p>
        </p:txBody>
      </p:sp>
      <p:sp>
        <p:nvSpPr>
          <p:cNvPr id="5" name="Rectangle 4"/>
          <p:cNvSpPr/>
          <p:nvPr/>
        </p:nvSpPr>
        <p:spPr>
          <a:xfrm>
            <a:off x="988142" y="2690699"/>
            <a:ext cx="10240868" cy="1863801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IMPORTANT!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</a:rPr>
              <a:t>The reading order in the PowerPoint Selection window is from the bottom up. Ensure first item to read is at the bottom of the list.</a:t>
            </a:r>
          </a:p>
        </p:txBody>
      </p:sp>
    </p:spTree>
    <p:extLst>
      <p:ext uri="{BB962C8B-B14F-4D97-AF65-F5344CB8AC3E}">
        <p14:creationId xmlns:p14="http://schemas.microsoft.com/office/powerpoint/2010/main" val="25079480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Transitions and Animations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507" y="1914833"/>
            <a:ext cx="9268326" cy="4351338"/>
          </a:xfrm>
        </p:spPr>
        <p:txBody>
          <a:bodyPr/>
          <a:lstStyle/>
          <a:p>
            <a:r>
              <a:rPr lang="en-US" dirty="0"/>
              <a:t>Use sparingly.</a:t>
            </a:r>
          </a:p>
          <a:p>
            <a:r>
              <a:rPr lang="en-US" dirty="0"/>
              <a:t>Be consistent with your choices.</a:t>
            </a:r>
          </a:p>
          <a:p>
            <a:r>
              <a:rPr lang="en-US" dirty="0"/>
              <a:t>If an animation adds information for the viewer, be sure to provide an alternative for non-sighted users.</a:t>
            </a:r>
          </a:p>
          <a:p>
            <a:r>
              <a:rPr lang="en-US" dirty="0"/>
              <a:t>Do not use pre-timed slides.</a:t>
            </a:r>
          </a:p>
        </p:txBody>
      </p:sp>
      <p:sp>
        <p:nvSpPr>
          <p:cNvPr id="8" name="5-Point Star 7"/>
          <p:cNvSpPr/>
          <p:nvPr/>
        </p:nvSpPr>
        <p:spPr>
          <a:xfrm>
            <a:off x="384706" y="1914833"/>
            <a:ext cx="1069910" cy="106991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9" name="5-Point Star 8"/>
          <p:cNvSpPr/>
          <p:nvPr/>
        </p:nvSpPr>
        <p:spPr>
          <a:xfrm>
            <a:off x="10476723" y="1914833"/>
            <a:ext cx="1069910" cy="106991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0" name="5-Point Star 9"/>
          <p:cNvSpPr/>
          <p:nvPr/>
        </p:nvSpPr>
        <p:spPr>
          <a:xfrm>
            <a:off x="384706" y="5431239"/>
            <a:ext cx="1069910" cy="106991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1" name="5-Point Star 10"/>
          <p:cNvSpPr/>
          <p:nvPr/>
        </p:nvSpPr>
        <p:spPr>
          <a:xfrm>
            <a:off x="10476723" y="5431239"/>
            <a:ext cx="1069910" cy="106991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03764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repeatCount="indefinite" fill="hold" grpId="0" nodeType="withEffect" p14:presetBounceEnd="4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4000">
                                          <p:cBhvr>
                                            <p:cTn id="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fill="hold" grpId="0" nodeType="withEffect" p14:presetBounceEnd="4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4000">
                                          <p:cBhvr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fill="hold" grpId="0" nodeType="withEffect" p14:presetBounceEnd="4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4000">
                                          <p:cBhvr>
                                            <p:cTn id="1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grpId="0" nodeType="withEffect" p14:presetBounceEnd="4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4000">
                                          <p:cBhvr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of the jefferson memorial from across the Potomac river.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5"/>
          <a:stretch/>
        </p:blipFill>
        <p:spPr bwMode="auto">
          <a:xfrm>
            <a:off x="841112" y="841441"/>
            <a:ext cx="10509776" cy="58325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714022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Hyperlinks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To learn more about the company, click here to go to </a:t>
            </a:r>
            <a:r>
              <a:rPr lang="en-US" sz="3200" dirty="0" err="1"/>
              <a:t>www.microassist.com</a:t>
            </a:r>
            <a:r>
              <a:rPr lang="en-US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14261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the Microsoft Accessibility Checker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 anchor="t"/>
          <a:lstStyle/>
          <a:p>
            <a:pPr marL="0" indent="0">
              <a:buNone/>
            </a:pPr>
            <a:r>
              <a:rPr lang="en-US" dirty="0"/>
              <a:t>To open the checker: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Click File.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Click Inspect Presentation.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Select Check for Accessibility.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Review the report and </a:t>
            </a:r>
            <a:br>
              <a:rPr lang="en-US" dirty="0"/>
            </a:br>
            <a:r>
              <a:rPr lang="en-US" dirty="0"/>
              <a:t>address any errors.</a:t>
            </a:r>
          </a:p>
          <a:p>
            <a:pPr marL="971550" lvl="1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4C8FAB-E876-1C46-A9AA-6D5057E6CFE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 descr="Accessibility checker"/>
          <p:cNvGrpSpPr/>
          <p:nvPr/>
        </p:nvGrpSpPr>
        <p:grpSpPr>
          <a:xfrm>
            <a:off x="6188417" y="2228003"/>
            <a:ext cx="4976849" cy="3219474"/>
            <a:chOff x="6333077" y="1748471"/>
            <a:chExt cx="4976849" cy="3219474"/>
          </a:xfrm>
        </p:grpSpPr>
        <p:pic>
          <p:nvPicPr>
            <p:cNvPr id="7" name="Picture 6" descr="Accessibility Checker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33077" y="1748471"/>
              <a:ext cx="4976849" cy="321947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5" name="Rectangle 4"/>
            <p:cNvSpPr/>
            <p:nvPr/>
          </p:nvSpPr>
          <p:spPr>
            <a:xfrm>
              <a:off x="6944280" y="3009070"/>
              <a:ext cx="2270539" cy="1368251"/>
            </a:xfrm>
            <a:prstGeom prst="rect">
              <a:avLst/>
            </a:prstGeom>
            <a:noFill/>
            <a:ln w="476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5654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Choosing a Theme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Themes must pass the color contrast guidelines in the WCAG 2.0</a:t>
            </a:r>
          </a:p>
          <a:p>
            <a:r>
              <a:rPr lang="en-US" dirty="0"/>
              <a:t>When changing the theme, you need to check that all text elements meet the specified color contrast ratios. </a:t>
            </a:r>
          </a:p>
          <a:p>
            <a:r>
              <a:rPr lang="en-US" dirty="0"/>
              <a:t>You may need to adjust some colors in the theme to make it accessible.</a:t>
            </a:r>
          </a:p>
          <a:p>
            <a:r>
              <a:rPr lang="en-US" dirty="0"/>
              <a:t>In general, dark text on a light background or light text on a dark background is most accessible.</a:t>
            </a:r>
          </a:p>
        </p:txBody>
      </p:sp>
    </p:spTree>
    <p:extLst>
      <p:ext uri="{BB962C8B-B14F-4D97-AF65-F5344CB8AC3E}">
        <p14:creationId xmlns:p14="http://schemas.microsoft.com/office/powerpoint/2010/main" val="919232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Choosing Fonts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cs typeface="Calibri" panose="020F0502020204030204" pitchFamily="34" charset="0"/>
              </a:rPr>
              <a:t>Fonts should be clean and easy to read.</a:t>
            </a:r>
          </a:p>
          <a:p>
            <a:r>
              <a:rPr lang="en-US" dirty="0">
                <a:latin typeface="Edwardian Script ITC" panose="030303020407070D0804" pitchFamily="66" charset="77"/>
              </a:rPr>
              <a:t>Avoid script or display fonts, they are hard to read.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Fonts can be Serif or Sans Serif so long as they are readable.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Larger font sizes are better.</a:t>
            </a:r>
          </a:p>
          <a:p>
            <a:r>
              <a:rPr lang="en-US" dirty="0">
                <a:latin typeface="Garamond" panose="02020404030301010803" pitchFamily="18" charset="0"/>
                <a:cs typeface="Calibri" panose="020F0502020204030204" pitchFamily="34" charset="0"/>
              </a:rPr>
              <a:t>Think carefully before making a default size smaller.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022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Color: Bar Chart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155504769"/>
              </p:ext>
            </p:extLst>
          </p:nvPr>
        </p:nvGraphicFramePr>
        <p:xfrm>
          <a:off x="838200" y="1911350"/>
          <a:ext cx="10515600" cy="4297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53990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 Text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5DECA5C-CB3F-41F6-A8F0-23D0658C22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41" y="2365886"/>
            <a:ext cx="5415752" cy="304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29AC34-814F-4403-BF44-EDCADD185AC0}"/>
              </a:ext>
            </a:extLst>
          </p:cNvPr>
          <p:cNvSpPr txBox="1"/>
          <p:nvPr/>
        </p:nvSpPr>
        <p:spPr>
          <a:xfrm>
            <a:off x="6181777" y="2228003"/>
            <a:ext cx="55463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Canada Geese in Texas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503C5A-FE43-45E1-A370-1C90788F0929}"/>
              </a:ext>
            </a:extLst>
          </p:cNvPr>
          <p:cNvSpPr txBox="1"/>
          <p:nvPr/>
        </p:nvSpPr>
        <p:spPr>
          <a:xfrm>
            <a:off x="6181777" y="2855852"/>
            <a:ext cx="40932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Texas, the best time to observe Canada geese is during the fall when their annual migration leads them to their winter nesting grounds on the Gulf Coast.</a:t>
            </a:r>
          </a:p>
        </p:txBody>
      </p:sp>
    </p:spTree>
    <p:extLst>
      <p:ext uri="{BB962C8B-B14F-4D97-AF65-F5344CB8AC3E}">
        <p14:creationId xmlns:p14="http://schemas.microsoft.com/office/powerpoint/2010/main" val="1251118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 Text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81777" y="2228003"/>
            <a:ext cx="41361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Practicing Self-Care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81777" y="2855852"/>
            <a:ext cx="409328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Connecting with nature can be an excellent way to relax. Sometimes it isn’t always convenient for city dwellers to leave town. In that case, visualizing a nature scene or meditating on a picture of an appealing vista can also be effective. </a:t>
            </a:r>
          </a:p>
          <a:p>
            <a:endParaRPr lang="en-US" dirty="0"/>
          </a:p>
          <a:p>
            <a:r>
              <a:rPr lang="en-US" dirty="0"/>
              <a:t>Take a few minutes to think about the image shown. </a:t>
            </a:r>
          </a:p>
          <a:p>
            <a:endParaRPr lang="en-US" dirty="0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BDD5AAFD-EE0D-43AD-841B-B42AF418EE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41" y="2365886"/>
            <a:ext cx="5415752" cy="304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9125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Alt Text:  Table</a:t>
            </a:r>
            <a:endParaRPr lang="en-US" sz="6000" dirty="0">
              <a:solidFill>
                <a:srgbClr val="FFFF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4BAD6A5-6871-F941-B7E5-D7DD86A4F6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765883"/>
              </p:ext>
            </p:extLst>
          </p:nvPr>
        </p:nvGraphicFramePr>
        <p:xfrm>
          <a:off x="2032001" y="2749188"/>
          <a:ext cx="8127999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1794864254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886242895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1079680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200" dirty="0"/>
                        <a:t>Region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2016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2017 Sales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8919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/>
                        <a:t>North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$1,850,500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$2,175,000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6330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/>
                        <a:t>South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$1,050,000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$1,650,000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6285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/>
                        <a:t>West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$2,875,000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$3,100,000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75869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3611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 Text: Notes Pane</a:t>
            </a:r>
          </a:p>
        </p:txBody>
      </p:sp>
      <p:pic>
        <p:nvPicPr>
          <p:cNvPr id="7" name="Picture 2" descr="bird flying across a pond at sunrise.">
            <a:extLst>
              <a:ext uri="{FF2B5EF4-FFF2-40B4-BE49-F238E27FC236}">
                <a16:creationId xmlns:a16="http://schemas.microsoft.com/office/drawing/2014/main" id="{55DECA5C-CB3F-41F6-A8F0-23D0658C22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41" y="2365886"/>
            <a:ext cx="5415752" cy="304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29AC34-814F-4403-BF44-EDCADD185AC0}"/>
              </a:ext>
            </a:extLst>
          </p:cNvPr>
          <p:cNvSpPr txBox="1"/>
          <p:nvPr/>
        </p:nvSpPr>
        <p:spPr>
          <a:xfrm>
            <a:off x="6181777" y="2228003"/>
            <a:ext cx="55463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Canada Geese in Texas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503C5A-FE43-45E1-A370-1C90788F0929}"/>
              </a:ext>
            </a:extLst>
          </p:cNvPr>
          <p:cNvSpPr txBox="1"/>
          <p:nvPr/>
        </p:nvSpPr>
        <p:spPr>
          <a:xfrm>
            <a:off x="6181777" y="2855852"/>
            <a:ext cx="40932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Texas, the best time to observe Canada geese is during the fall when their annual migration leads them to their winter nesting grounds on the Gulf Coast.</a:t>
            </a:r>
          </a:p>
        </p:txBody>
      </p:sp>
    </p:spTree>
    <p:extLst>
      <p:ext uri="{BB962C8B-B14F-4D97-AF65-F5344CB8AC3E}">
        <p14:creationId xmlns:p14="http://schemas.microsoft.com/office/powerpoint/2010/main" val="3270658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dirty="0"/>
              <a:t>Remediation Steps</a:t>
            </a:r>
          </a:p>
          <a:p>
            <a:pPr marL="0" indent="0">
              <a:buNone/>
            </a:pPr>
            <a:r>
              <a:rPr lang="en-US" dirty="0"/>
              <a:t>1. Set Document Properties</a:t>
            </a:r>
          </a:p>
          <a:p>
            <a:pPr marL="0" indent="0">
              <a:buNone/>
            </a:pPr>
            <a:r>
              <a:rPr lang="en-US" dirty="0"/>
              <a:t>2. Check Color Contrast</a:t>
            </a:r>
          </a:p>
          <a:p>
            <a:pPr marL="0" indent="0">
              <a:buNone/>
            </a:pPr>
            <a:r>
              <a:rPr lang="en-US" dirty="0"/>
              <a:t>3. Configure Links</a:t>
            </a:r>
          </a:p>
          <a:p>
            <a:pPr marL="0" indent="0">
              <a:buNone/>
            </a:pPr>
            <a:r>
              <a:rPr lang="en-US" dirty="0"/>
              <a:t>4. Add Alt Text</a:t>
            </a:r>
          </a:p>
          <a:p>
            <a:pPr marL="0" indent="0">
              <a:buNone/>
            </a:pPr>
            <a:r>
              <a:rPr lang="en-US" dirty="0"/>
              <a:t>5. Check tables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dirty="0"/>
              <a:t>Types of Disabilities</a:t>
            </a:r>
          </a:p>
          <a:p>
            <a:pPr marL="0" indent="0">
              <a:buNone/>
            </a:pPr>
            <a:r>
              <a:rPr lang="en-US" dirty="0"/>
              <a:t>* Visual</a:t>
            </a:r>
          </a:p>
          <a:p>
            <a:pPr marL="0" indent="0">
              <a:buNone/>
            </a:pPr>
            <a:r>
              <a:rPr lang="en-US" dirty="0"/>
              <a:t>* Hearing</a:t>
            </a:r>
          </a:p>
          <a:p>
            <a:pPr marL="0" indent="0">
              <a:buNone/>
            </a:pPr>
            <a:r>
              <a:rPr lang="en-US" dirty="0"/>
              <a:t>* Mobility</a:t>
            </a:r>
          </a:p>
          <a:p>
            <a:pPr marL="0" indent="0">
              <a:buNone/>
            </a:pPr>
            <a:r>
              <a:rPr lang="en-US" dirty="0"/>
              <a:t>* Cognitive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48335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5734</TotalTime>
  <Words>513</Words>
  <Application>Microsoft Office PowerPoint</Application>
  <PresentationFormat>Widescreen</PresentationFormat>
  <Paragraphs>79</Paragraphs>
  <Slides>14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Consolas</vt:lpstr>
      <vt:lpstr>Edwardian Script ITC</vt:lpstr>
      <vt:lpstr>Garamond</vt:lpstr>
      <vt:lpstr>Times New Roman</vt:lpstr>
      <vt:lpstr>Office Theme</vt:lpstr>
      <vt:lpstr>Creating Accessible PowerPoint Presentations</vt:lpstr>
      <vt:lpstr>Choosing a Theme</vt:lpstr>
      <vt:lpstr>Choosing Fonts</vt:lpstr>
      <vt:lpstr>Color: Bar Chart</vt:lpstr>
      <vt:lpstr>Alt Text</vt:lpstr>
      <vt:lpstr>Alt Text</vt:lpstr>
      <vt:lpstr>Alt Text:  Table</vt:lpstr>
      <vt:lpstr>Alt Text: Notes Pane</vt:lpstr>
      <vt:lpstr>Lists</vt:lpstr>
      <vt:lpstr>Setting the Reading Order</vt:lpstr>
      <vt:lpstr>Transitions and Animations</vt:lpstr>
      <vt:lpstr>PowerPoint Presentation</vt:lpstr>
      <vt:lpstr>Hyperlinks</vt:lpstr>
      <vt:lpstr>Using the Microsoft Accessibility Checker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Creating Accessible PowerPoint Presentations</dc:title>
  <dc:creator>Brandon Winston;Bob Howard</dc:creator>
  <cp:keywords/>
  <cp:lastModifiedBy>Leslie Janek</cp:lastModifiedBy>
  <cp:revision>122</cp:revision>
  <cp:lastPrinted>2018-01-02T19:30:11Z</cp:lastPrinted>
  <dcterms:created xsi:type="dcterms:W3CDTF">2018-01-02T13:41:13Z</dcterms:created>
  <dcterms:modified xsi:type="dcterms:W3CDTF">2018-08-14T16:35:43Z</dcterms:modified>
</cp:coreProperties>
</file>